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8" r:id="rId5"/>
    <p:sldId id="260" r:id="rId6"/>
    <p:sldId id="273" r:id="rId7"/>
    <p:sldId id="261" r:id="rId8"/>
    <p:sldId id="262" r:id="rId9"/>
    <p:sldId id="263" r:id="rId10"/>
    <p:sldId id="265" r:id="rId11"/>
    <p:sldId id="266" r:id="rId12"/>
    <p:sldId id="268" r:id="rId13"/>
    <p:sldId id="269" r:id="rId14"/>
    <p:sldId id="271" r:id="rId15"/>
    <p:sldId id="272" r:id="rId16"/>
    <p:sldId id="274"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343"/>
    <a:srgbClr val="49A666"/>
    <a:srgbClr val="F58428"/>
    <a:srgbClr val="0973BA"/>
    <a:srgbClr val="495451"/>
    <a:srgbClr val="3F4A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CD784-A3CD-4EA2-B8EA-4A04B0F3CEAC}" v="1" dt="2022-06-29T12:32:59.08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3447" autoAdjust="0"/>
  </p:normalViewPr>
  <p:slideViewPr>
    <p:cSldViewPr snapToGrid="0">
      <p:cViewPr varScale="1">
        <p:scale>
          <a:sx n="59" d="100"/>
          <a:sy n="59" d="100"/>
        </p:scale>
        <p:origin x="284" y="5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 Johnson" userId="2df959da31fe3e90" providerId="LiveId" clId="{B65CD784-A3CD-4EA2-B8EA-4A04B0F3CEAC}"/>
    <pc:docChg chg="modSld">
      <pc:chgData name="Val Johnson" userId="2df959da31fe3e90" providerId="LiveId" clId="{B65CD784-A3CD-4EA2-B8EA-4A04B0F3CEAC}" dt="2022-06-29T12:33:02.720" v="2" actId="962"/>
      <pc:docMkLst>
        <pc:docMk/>
      </pc:docMkLst>
      <pc:sldChg chg="modSp mod">
        <pc:chgData name="Val Johnson" userId="2df959da31fe3e90" providerId="LiveId" clId="{B65CD784-A3CD-4EA2-B8EA-4A04B0F3CEAC}" dt="2022-06-29T12:32:54.711" v="0" actId="962"/>
        <pc:sldMkLst>
          <pc:docMk/>
          <pc:sldMk cId="880705590" sldId="262"/>
        </pc:sldMkLst>
        <pc:picChg chg="mod">
          <ac:chgData name="Val Johnson" userId="2df959da31fe3e90" providerId="LiveId" clId="{B65CD784-A3CD-4EA2-B8EA-4A04B0F3CEAC}" dt="2022-06-29T12:32:54.711" v="0" actId="962"/>
          <ac:picMkLst>
            <pc:docMk/>
            <pc:sldMk cId="880705590" sldId="262"/>
            <ac:picMk id="11" creationId="{6CABC5ED-78F8-E871-3A28-6FCA39F734E8}"/>
          </ac:picMkLst>
        </pc:picChg>
      </pc:sldChg>
      <pc:sldChg chg="modSp">
        <pc:chgData name="Val Johnson" userId="2df959da31fe3e90" providerId="LiveId" clId="{B65CD784-A3CD-4EA2-B8EA-4A04B0F3CEAC}" dt="2022-06-29T12:32:59.087" v="1" actId="962"/>
        <pc:sldMkLst>
          <pc:docMk/>
          <pc:sldMk cId="2902466307" sldId="266"/>
        </pc:sldMkLst>
        <pc:picChg chg="mod">
          <ac:chgData name="Val Johnson" userId="2df959da31fe3e90" providerId="LiveId" clId="{B65CD784-A3CD-4EA2-B8EA-4A04B0F3CEAC}" dt="2022-06-29T12:32:59.087" v="1" actId="962"/>
          <ac:picMkLst>
            <pc:docMk/>
            <pc:sldMk cId="2902466307" sldId="266"/>
            <ac:picMk id="5" creationId="{DA4B984C-6028-498A-95D4-71540E644E85}"/>
          </ac:picMkLst>
        </pc:picChg>
      </pc:sldChg>
      <pc:sldChg chg="modSp mod">
        <pc:chgData name="Val Johnson" userId="2df959da31fe3e90" providerId="LiveId" clId="{B65CD784-A3CD-4EA2-B8EA-4A04B0F3CEAC}" dt="2022-06-29T12:33:02.720" v="2" actId="962"/>
        <pc:sldMkLst>
          <pc:docMk/>
          <pc:sldMk cId="3350644395" sldId="267"/>
        </pc:sldMkLst>
        <pc:spChg chg="mod">
          <ac:chgData name="Val Johnson" userId="2df959da31fe3e90" providerId="LiveId" clId="{B65CD784-A3CD-4EA2-B8EA-4A04B0F3CEAC}" dt="2022-06-29T12:33:02.720" v="2" actId="962"/>
          <ac:spMkLst>
            <pc:docMk/>
            <pc:sldMk cId="3350644395" sldId="267"/>
            <ac:spMk id="3" creationId="{056A538B-B098-B218-17A0-EF467593D3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6/29/2022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6/29/2022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D491D0-8E1B-49C7-849B-A28568D94497}" type="slidenum">
              <a:rPr lang="en-GB" smtClean="0"/>
              <a:t>8</a:t>
            </a:fld>
            <a:endParaRPr lang="en-GB"/>
          </a:p>
        </p:txBody>
      </p:sp>
    </p:spTree>
    <p:extLst>
      <p:ext uri="{BB962C8B-B14F-4D97-AF65-F5344CB8AC3E}">
        <p14:creationId xmlns:p14="http://schemas.microsoft.com/office/powerpoint/2010/main" val="3599257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7B3A129-150C-87B0-456E-6C1EF958DC0B}"/>
              </a:ext>
            </a:extLst>
          </p:cNvPr>
          <p:cNvSpPr/>
          <p:nvPr userDrawn="1"/>
        </p:nvSpPr>
        <p:spPr>
          <a:xfrm>
            <a:off x="0" y="0"/>
            <a:ext cx="12192000" cy="6858000"/>
          </a:xfrm>
          <a:prstGeom prst="rect">
            <a:avLst/>
          </a:prstGeom>
          <a:solidFill>
            <a:srgbClr val="10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32533" y="1371600"/>
            <a:ext cx="9359467" cy="2971800"/>
          </a:xfrm>
          <a:prstGeom prst="rect">
            <a:avLst/>
          </a:prstGeom>
          <a:solidFill>
            <a:srgbClr val="F58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6/29/2022</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9A855D-6ADA-1220-15D8-F1B118E4600D}"/>
              </a:ext>
            </a:extLst>
          </p:cNvPr>
          <p:cNvSpPr/>
          <p:nvPr userDrawn="1"/>
        </p:nvSpPr>
        <p:spPr>
          <a:xfrm>
            <a:off x="0" y="457796"/>
            <a:ext cx="12192000" cy="1370660"/>
          </a:xfrm>
          <a:prstGeom prst="rect">
            <a:avLst/>
          </a:prstGeom>
          <a:solidFill>
            <a:srgbClr val="10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6/29/2022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
        <p:nvSpPr>
          <p:cNvPr id="8" name="Rectangle 7">
            <a:extLst>
              <a:ext uri="{FF2B5EF4-FFF2-40B4-BE49-F238E27FC236}">
                <a16:creationId xmlns:a16="http://schemas.microsoft.com/office/drawing/2014/main" id="{98CDE2AB-80A0-2447-CE3F-7681EBD5BEAF}"/>
              </a:ext>
            </a:extLst>
          </p:cNvPr>
          <p:cNvSpPr/>
          <p:nvPr userDrawn="1"/>
        </p:nvSpPr>
        <p:spPr>
          <a:xfrm>
            <a:off x="0" y="1705697"/>
            <a:ext cx="12188952" cy="118872"/>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9C3FB8-6721-295E-2F7F-37B9EF5818F7}"/>
              </a:ext>
            </a:extLst>
          </p:cNvPr>
          <p:cNvSpPr/>
          <p:nvPr userDrawn="1"/>
        </p:nvSpPr>
        <p:spPr>
          <a:xfrm>
            <a:off x="10266349" y="-1"/>
            <a:ext cx="1370886" cy="6857433"/>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6/29/2022</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CC9FB2-7B81-8763-D366-84B712C2A285}"/>
              </a:ext>
            </a:extLst>
          </p:cNvPr>
          <p:cNvSpPr/>
          <p:nvPr userDrawn="1"/>
        </p:nvSpPr>
        <p:spPr>
          <a:xfrm>
            <a:off x="0" y="457796"/>
            <a:ext cx="12192000" cy="1370660"/>
          </a:xfrm>
          <a:prstGeom prst="rect">
            <a:avLst/>
          </a:prstGeom>
          <a:solidFill>
            <a:srgbClr val="10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6/29/2022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
        <p:nvSpPr>
          <p:cNvPr id="8" name="Rectangle 7">
            <a:extLst>
              <a:ext uri="{FF2B5EF4-FFF2-40B4-BE49-F238E27FC236}">
                <a16:creationId xmlns:a16="http://schemas.microsoft.com/office/drawing/2014/main" id="{664F2411-C54D-43C9-E6DB-D9C3E0BF3939}"/>
              </a:ext>
            </a:extLst>
          </p:cNvPr>
          <p:cNvSpPr/>
          <p:nvPr userDrawn="1"/>
        </p:nvSpPr>
        <p:spPr>
          <a:xfrm>
            <a:off x="0" y="1705697"/>
            <a:ext cx="12188952" cy="118872"/>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D862C9-6A59-14E7-698F-E3470AED3D71}"/>
              </a:ext>
            </a:extLst>
          </p:cNvPr>
          <p:cNvSpPr/>
          <p:nvPr userDrawn="1"/>
        </p:nvSpPr>
        <p:spPr>
          <a:xfrm>
            <a:off x="0" y="0"/>
            <a:ext cx="12192000" cy="6858000"/>
          </a:xfrm>
          <a:prstGeom prst="rect">
            <a:avLst/>
          </a:prstGeom>
          <a:solidFill>
            <a:srgbClr val="10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6/29/2022</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F6C50B-8D5B-7BB4-FB60-1CBB31B06517}"/>
              </a:ext>
            </a:extLst>
          </p:cNvPr>
          <p:cNvSpPr/>
          <p:nvPr userDrawn="1"/>
        </p:nvSpPr>
        <p:spPr>
          <a:xfrm>
            <a:off x="0" y="457796"/>
            <a:ext cx="12192000" cy="1370660"/>
          </a:xfrm>
          <a:prstGeom prst="rect">
            <a:avLst/>
          </a:prstGeom>
          <a:solidFill>
            <a:srgbClr val="10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6/29/2022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
        <p:nvSpPr>
          <p:cNvPr id="9" name="Rectangle 8">
            <a:extLst>
              <a:ext uri="{FF2B5EF4-FFF2-40B4-BE49-F238E27FC236}">
                <a16:creationId xmlns:a16="http://schemas.microsoft.com/office/drawing/2014/main" id="{C4204D0B-C7EF-B23E-E0B3-4CD79EEC92EB}"/>
              </a:ext>
            </a:extLst>
          </p:cNvPr>
          <p:cNvSpPr/>
          <p:nvPr userDrawn="1"/>
        </p:nvSpPr>
        <p:spPr>
          <a:xfrm>
            <a:off x="0" y="1705697"/>
            <a:ext cx="12188952" cy="118872"/>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AE47F5-9ACB-C911-9432-1600355FC748}"/>
              </a:ext>
            </a:extLst>
          </p:cNvPr>
          <p:cNvSpPr/>
          <p:nvPr userDrawn="1"/>
        </p:nvSpPr>
        <p:spPr>
          <a:xfrm>
            <a:off x="0" y="457796"/>
            <a:ext cx="12192000" cy="1370660"/>
          </a:xfrm>
          <a:prstGeom prst="rect">
            <a:avLst/>
          </a:prstGeom>
          <a:solidFill>
            <a:srgbClr val="10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6/29/2022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
        <p:nvSpPr>
          <p:cNvPr id="11" name="Rectangle 10">
            <a:extLst>
              <a:ext uri="{FF2B5EF4-FFF2-40B4-BE49-F238E27FC236}">
                <a16:creationId xmlns:a16="http://schemas.microsoft.com/office/drawing/2014/main" id="{81E08FDC-D441-9117-54FB-AB8DEEDC1BA0}"/>
              </a:ext>
            </a:extLst>
          </p:cNvPr>
          <p:cNvSpPr/>
          <p:nvPr userDrawn="1"/>
        </p:nvSpPr>
        <p:spPr>
          <a:xfrm>
            <a:off x="0" y="1705697"/>
            <a:ext cx="12188952" cy="118872"/>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6CBADC-F362-9DB2-0689-1A1DC3199AD6}"/>
              </a:ext>
            </a:extLst>
          </p:cNvPr>
          <p:cNvSpPr/>
          <p:nvPr userDrawn="1"/>
        </p:nvSpPr>
        <p:spPr>
          <a:xfrm>
            <a:off x="0" y="457796"/>
            <a:ext cx="12192000" cy="1370660"/>
          </a:xfrm>
          <a:prstGeom prst="rect">
            <a:avLst/>
          </a:prstGeom>
          <a:solidFill>
            <a:srgbClr val="10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6/29/2022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
        <p:nvSpPr>
          <p:cNvPr id="7" name="Rectangle 6">
            <a:extLst>
              <a:ext uri="{FF2B5EF4-FFF2-40B4-BE49-F238E27FC236}">
                <a16:creationId xmlns:a16="http://schemas.microsoft.com/office/drawing/2014/main" id="{9B5AAEDC-E0D2-A4D4-AE50-C7ED17AF7FCD}"/>
              </a:ext>
            </a:extLst>
          </p:cNvPr>
          <p:cNvSpPr/>
          <p:nvPr userDrawn="1"/>
        </p:nvSpPr>
        <p:spPr>
          <a:xfrm>
            <a:off x="0" y="1705697"/>
            <a:ext cx="12188952" cy="118872"/>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6/29/2022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37D14B-B932-2168-091F-12815519BEA0}"/>
              </a:ext>
            </a:extLst>
          </p:cNvPr>
          <p:cNvSpPr/>
          <p:nvPr userDrawn="1"/>
        </p:nvSpPr>
        <p:spPr>
          <a:xfrm>
            <a:off x="0" y="457796"/>
            <a:ext cx="12192000" cy="1370660"/>
          </a:xfrm>
          <a:prstGeom prst="rect">
            <a:avLst/>
          </a:prstGeom>
          <a:solidFill>
            <a:srgbClr val="10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6/29/2022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
        <p:nvSpPr>
          <p:cNvPr id="9" name="Rectangle 8">
            <a:extLst>
              <a:ext uri="{FF2B5EF4-FFF2-40B4-BE49-F238E27FC236}">
                <a16:creationId xmlns:a16="http://schemas.microsoft.com/office/drawing/2014/main" id="{8BE12CDE-8A9B-9992-5313-6D6877F89FAC}"/>
              </a:ext>
            </a:extLst>
          </p:cNvPr>
          <p:cNvSpPr/>
          <p:nvPr userDrawn="1"/>
        </p:nvSpPr>
        <p:spPr>
          <a:xfrm>
            <a:off x="0" y="1705697"/>
            <a:ext cx="12188952" cy="118872"/>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C9BBE0-4747-FCD9-FF32-2E0DF65426BD}"/>
              </a:ext>
            </a:extLst>
          </p:cNvPr>
          <p:cNvSpPr/>
          <p:nvPr userDrawn="1"/>
        </p:nvSpPr>
        <p:spPr>
          <a:xfrm>
            <a:off x="0" y="457796"/>
            <a:ext cx="12192000" cy="1370660"/>
          </a:xfrm>
          <a:prstGeom prst="rect">
            <a:avLst/>
          </a:prstGeom>
          <a:solidFill>
            <a:srgbClr val="101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6/29/2022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
        <p:nvSpPr>
          <p:cNvPr id="9" name="Rectangle 8">
            <a:extLst>
              <a:ext uri="{FF2B5EF4-FFF2-40B4-BE49-F238E27FC236}">
                <a16:creationId xmlns:a16="http://schemas.microsoft.com/office/drawing/2014/main" id="{3A4BF89E-DEBB-2F08-B812-4F8A6398CE1C}"/>
              </a:ext>
            </a:extLst>
          </p:cNvPr>
          <p:cNvSpPr/>
          <p:nvPr userDrawn="1"/>
        </p:nvSpPr>
        <p:spPr>
          <a:xfrm>
            <a:off x="0" y="1705697"/>
            <a:ext cx="12188952" cy="118872"/>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solidFill>
            <a:srgbClr val="F58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a:solidFill>
            <a:schemeClr val="accent1"/>
          </a:solidFill>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6/29/2022</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
        <p:nvSpPr>
          <p:cNvPr id="10" name="Rectangle 9">
            <a:extLst>
              <a:ext uri="{FF2B5EF4-FFF2-40B4-BE49-F238E27FC236}">
                <a16:creationId xmlns:a16="http://schemas.microsoft.com/office/drawing/2014/main" id="{12830E83-9050-4911-E921-2F22299B2781}"/>
              </a:ext>
            </a:extLst>
          </p:cNvPr>
          <p:cNvSpPr/>
          <p:nvPr userDrawn="1"/>
        </p:nvSpPr>
        <p:spPr>
          <a:xfrm>
            <a:off x="0" y="1705697"/>
            <a:ext cx="12188952" cy="118872"/>
          </a:xfrm>
          <a:prstGeom prst="rect">
            <a:avLst/>
          </a:prstGeom>
          <a:solidFill>
            <a:srgbClr val="49A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anvas.ox.ac.uk/courses/12009/pages/oxford-signup-tool-in-canvas/" TargetMode="External"/><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hyperlink" Target="https://ctl.web.ox.ac.uk/article/weblearn-decommissioning-update-dec-2021" TargetMode="External"/><Relationship Id="rId2" Type="http://schemas.openxmlformats.org/officeDocument/2006/relationships/hyperlink" Target="https://canvas.ox.ac.uk/courses/12009/pages/embedding-a-jisc-online-survey-in-canvas" TargetMode="External"/><Relationship Id="rId1" Type="http://schemas.openxmlformats.org/officeDocument/2006/relationships/slideLayout" Target="../slideLayouts/slideLayout9.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canvas.ox.ac.uk/courses/12009/pages/canvas-export-members-too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mailto:contact@ctl.ox.ac.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tl.ox.ac.uk/flexible-inclusive-teaching#/"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hyperlink" Target="https://canvas.ox.ac.uk/courses/12009/pages/oxford-groups-the-group-enrolment-tool-get/" TargetMode="External"/><Relationship Id="rId2" Type="http://schemas.openxmlformats.org/officeDocument/2006/relationships/hyperlink" Target="https://canvas.ox.ac.uk/courses/12009/pages/understanding-sections/" TargetMode="Externa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canvas.ox.ac.uk/courses/12009/pages/understanding-groups?module_item_id=7222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anvas.ox.ac.uk/courses/12009/files/4161422?wrap=1" TargetMode="External"/><Relationship Id="rId2" Type="http://schemas.openxmlformats.org/officeDocument/2006/relationships/hyperlink" Target="https://canvas.ox.ac.uk/courses/12009/pages/guidance-for-planning-an-inclusive-teaching-course-in-canvas" TargetMode="Externa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anvas.ox.ac.uk/courses/12009/pages/canvas-templates-at-oxford/" TargetMode="Externa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anvas.ox.ac.uk/courses/21629/pages/alternative-formats" TargetMode="Externa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canvas.ox.ac.uk/courses/12009/pages/blackboard-all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nvas.ox.ac.uk/courses/12009/pages/oxford-signup-tool-in-canva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anvas.ox.ac.uk/courses/12009/pages/microsoft-teams-integration" TargetMode="External"/><Relationship Id="rId1" Type="http://schemas.openxmlformats.org/officeDocument/2006/relationships/slideLayout" Target="../slideLayouts/slideLayout8.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134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rgbClr val="101343"/>
                </a:solidFill>
              </a:rPr>
              <a:t>INCLUSIVE TEACHING</a:t>
            </a:r>
            <a:endParaRPr lang="en-US" dirty="0">
              <a:solidFill>
                <a:srgbClr val="101343"/>
              </a:solidFill>
            </a:endParaRPr>
          </a:p>
        </p:txBody>
      </p:sp>
      <p:sp>
        <p:nvSpPr>
          <p:cNvPr id="3" name="Subtitle 2"/>
          <p:cNvSpPr>
            <a:spLocks noGrp="1"/>
          </p:cNvSpPr>
          <p:nvPr>
            <p:ph type="subTitle" idx="1"/>
          </p:nvPr>
        </p:nvSpPr>
        <p:spPr/>
        <p:txBody>
          <a:bodyPr>
            <a:normAutofit/>
          </a:bodyPr>
          <a:lstStyle/>
          <a:p>
            <a:r>
              <a:rPr lang="en-US" sz="4400">
                <a:solidFill>
                  <a:schemeClr val="bg2"/>
                </a:solidFill>
              </a:rPr>
              <a:t>ENHANCEMENTS PROJECT</a:t>
            </a:r>
            <a:endParaRPr lang="en-US" sz="4400" dirty="0">
              <a:solidFill>
                <a:schemeClr val="bg2"/>
              </a:solidFill>
            </a:endParaRPr>
          </a:p>
        </p:txBody>
      </p:sp>
      <p:pic>
        <p:nvPicPr>
          <p:cNvPr id="10" name="Picture 9" descr="A picture containing multi coloured hands in a circle ">
            <a:extLst>
              <a:ext uri="{FF2B5EF4-FFF2-40B4-BE49-F238E27FC236}">
                <a16:creationId xmlns:a16="http://schemas.microsoft.com/office/drawing/2014/main" id="{7EDE5922-1819-A0D5-80D8-D39EAF7448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1003" y="1559771"/>
            <a:ext cx="1543450" cy="1577871"/>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74" y="423213"/>
            <a:ext cx="9088618" cy="1362113"/>
          </a:xfrm>
        </p:spPr>
        <p:txBody>
          <a:bodyPr>
            <a:normAutofit/>
          </a:bodyPr>
          <a:lstStyle/>
          <a:p>
            <a:r>
              <a:rPr lang="en-US" sz="4000" dirty="0"/>
              <a:t>Selection of Course Templates at course creation stage </a:t>
            </a:r>
          </a:p>
        </p:txBody>
      </p:sp>
      <p:sp>
        <p:nvSpPr>
          <p:cNvPr id="5" name="TextBox 4">
            <a:extLst>
              <a:ext uri="{FF2B5EF4-FFF2-40B4-BE49-F238E27FC236}">
                <a16:creationId xmlns:a16="http://schemas.microsoft.com/office/drawing/2014/main" id="{43909A79-4709-4726-35E7-C800CD6D8824}"/>
              </a:ext>
            </a:extLst>
          </p:cNvPr>
          <p:cNvSpPr txBox="1"/>
          <p:nvPr/>
        </p:nvSpPr>
        <p:spPr>
          <a:xfrm>
            <a:off x="1685932" y="2253414"/>
            <a:ext cx="8820135" cy="2677656"/>
          </a:xfrm>
          <a:prstGeom prst="rect">
            <a:avLst/>
          </a:prstGeom>
          <a:noFill/>
        </p:spPr>
        <p:txBody>
          <a:bodyPr wrap="square">
            <a:spAutoFit/>
          </a:bodyPr>
          <a:lstStyle/>
          <a:p>
            <a:r>
              <a:rPr lang="en-GB" sz="2400" b="0" i="0" dirty="0">
                <a:solidFill>
                  <a:srgbClr val="101343"/>
                </a:solidFill>
                <a:effectLst/>
                <a:latin typeface="+mj-lt"/>
              </a:rPr>
              <a:t>This feature enables Canvas users to select and import one of the new inclusive teaching course templates from Canvas Commons at the course creation stage.</a:t>
            </a:r>
          </a:p>
          <a:p>
            <a:endParaRPr lang="en-GB" sz="2400" b="0" i="0" dirty="0">
              <a:solidFill>
                <a:srgbClr val="101343"/>
              </a:solidFill>
              <a:effectLst/>
              <a:latin typeface="+mj-lt"/>
            </a:endParaRPr>
          </a:p>
          <a:p>
            <a:r>
              <a:rPr lang="en-GB" sz="2400" b="0" i="0" dirty="0">
                <a:solidFill>
                  <a:srgbClr val="101343"/>
                </a:solidFill>
                <a:effectLst/>
                <a:latin typeface="+mj-lt"/>
              </a:rPr>
              <a:t>As a user, if a new course is created, a generic message now appears as a prompt to import prepared templates so that users are aware of/reminded of the functionality available to them.</a:t>
            </a:r>
          </a:p>
        </p:txBody>
      </p:sp>
      <p:pic>
        <p:nvPicPr>
          <p:cNvPr id="11" name="Graphic 10" descr="Open folder">
            <a:extLst>
              <a:ext uri="{FF2B5EF4-FFF2-40B4-BE49-F238E27FC236}">
                <a16:creationId xmlns:a16="http://schemas.microsoft.com/office/drawing/2014/main" id="{EB5AF72D-1DDB-5B15-8F7B-C0131E6768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864" y="533485"/>
            <a:ext cx="1227827" cy="1227827"/>
          </a:xfrm>
          <a:prstGeom prst="rect">
            <a:avLst/>
          </a:prstGeom>
        </p:spPr>
      </p:pic>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739" y="588154"/>
            <a:ext cx="9208482" cy="1362113"/>
          </a:xfrm>
        </p:spPr>
        <p:txBody>
          <a:bodyPr>
            <a:normAutofit/>
          </a:bodyPr>
          <a:lstStyle/>
          <a:p>
            <a:r>
              <a:rPr lang="en-US" sz="4000" dirty="0"/>
              <a:t>Improvement to Signup Tool for students</a:t>
            </a:r>
          </a:p>
        </p:txBody>
      </p:sp>
      <p:sp>
        <p:nvSpPr>
          <p:cNvPr id="6" name="TextBox 5">
            <a:extLst>
              <a:ext uri="{FF2B5EF4-FFF2-40B4-BE49-F238E27FC236}">
                <a16:creationId xmlns:a16="http://schemas.microsoft.com/office/drawing/2014/main" id="{0E15B537-1D78-8C34-7DE0-5329001CE52E}"/>
              </a:ext>
            </a:extLst>
          </p:cNvPr>
          <p:cNvSpPr txBox="1"/>
          <p:nvPr/>
        </p:nvSpPr>
        <p:spPr>
          <a:xfrm>
            <a:off x="1286652" y="2330440"/>
            <a:ext cx="8791381" cy="3046988"/>
          </a:xfrm>
          <a:prstGeom prst="rect">
            <a:avLst/>
          </a:prstGeom>
          <a:noFill/>
        </p:spPr>
        <p:txBody>
          <a:bodyPr wrap="square">
            <a:spAutoFit/>
          </a:bodyPr>
          <a:lstStyle/>
          <a:p>
            <a:pPr algn="just"/>
            <a:r>
              <a:rPr lang="en-GB" sz="2400" b="0" i="0" dirty="0">
                <a:solidFill>
                  <a:srgbClr val="101343"/>
                </a:solidFill>
                <a:effectLst/>
                <a:latin typeface="+mj-lt"/>
              </a:rPr>
              <a:t>The Oxford Signup tool in Canvas has been improved so that when students sign up for an event, the booking will be automatically displayed in their personal Canvas calendar. The events also appear in a student’s calendar when they have been signed up for an event by staff. </a:t>
            </a:r>
          </a:p>
          <a:p>
            <a:pPr algn="just"/>
            <a:endParaRPr lang="en-GB" sz="2400" b="0" i="0" dirty="0">
              <a:solidFill>
                <a:srgbClr val="101343"/>
              </a:solidFill>
              <a:effectLst/>
              <a:latin typeface="+mj-lt"/>
            </a:endParaRPr>
          </a:p>
          <a:p>
            <a:pPr algn="just"/>
            <a:r>
              <a:rPr lang="en-GB" sz="2400" b="0" i="0" dirty="0">
                <a:solidFill>
                  <a:srgbClr val="101343"/>
                </a:solidFill>
                <a:effectLst/>
                <a:latin typeface="+mj-lt"/>
              </a:rPr>
              <a:t>The change will only apply to newly created events. For more information visit </a:t>
            </a:r>
            <a:r>
              <a:rPr lang="en-GB" sz="2400" b="0" i="0" u="sng" dirty="0">
                <a:solidFill>
                  <a:srgbClr val="0973BA"/>
                </a:solidFill>
                <a:effectLst/>
                <a:latin typeface="+mj-lt"/>
                <a:hlinkClick r:id="rId2">
                  <a:extLst>
                    <a:ext uri="{A12FA001-AC4F-418D-AE19-62706E023703}">
                      <ahyp:hlinkClr xmlns:ahyp="http://schemas.microsoft.com/office/drawing/2018/hyperlinkcolor" val="tx"/>
                    </a:ext>
                  </a:extLst>
                </a:hlinkClick>
              </a:rPr>
              <a:t>Using the Oxford Signup tool in Canvas</a:t>
            </a:r>
            <a:r>
              <a:rPr lang="en-GB" sz="2400" b="0" i="0" dirty="0">
                <a:solidFill>
                  <a:srgbClr val="101343"/>
                </a:solidFill>
                <a:effectLst/>
                <a:latin typeface="+mj-lt"/>
              </a:rPr>
              <a:t>.</a:t>
            </a:r>
          </a:p>
        </p:txBody>
      </p:sp>
      <p:pic>
        <p:nvPicPr>
          <p:cNvPr id="4" name="Graphic 3" descr="School boy">
            <a:extLst>
              <a:ext uri="{FF2B5EF4-FFF2-40B4-BE49-F238E27FC236}">
                <a16:creationId xmlns:a16="http://schemas.microsoft.com/office/drawing/2014/main" id="{B5C90306-6E4A-8755-6A87-6513A141B9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918" y="655695"/>
            <a:ext cx="914400" cy="914400"/>
          </a:xfrm>
          <a:prstGeom prst="rect">
            <a:avLst/>
          </a:prstGeom>
        </p:spPr>
      </p:pic>
      <p:pic>
        <p:nvPicPr>
          <p:cNvPr id="7" name="Graphic 6" descr="School girl">
            <a:extLst>
              <a:ext uri="{FF2B5EF4-FFF2-40B4-BE49-F238E27FC236}">
                <a16:creationId xmlns:a16="http://schemas.microsoft.com/office/drawing/2014/main" id="{36866156-FDD7-2E25-8065-843D4B00C9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967" y="655695"/>
            <a:ext cx="914400" cy="914400"/>
          </a:xfrm>
          <a:prstGeom prst="rect">
            <a:avLst/>
          </a:prstGeom>
        </p:spPr>
      </p:pic>
    </p:spTree>
    <p:extLst>
      <p:ext uri="{BB962C8B-B14F-4D97-AF65-F5344CB8AC3E}">
        <p14:creationId xmlns:p14="http://schemas.microsoft.com/office/powerpoint/2010/main" val="411187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174" y="466343"/>
            <a:ext cx="9088618" cy="1362113"/>
          </a:xfrm>
        </p:spPr>
        <p:txBody>
          <a:bodyPr>
            <a:normAutofit/>
          </a:bodyPr>
          <a:lstStyle/>
          <a:p>
            <a:r>
              <a:rPr lang="en-US" sz="4000"/>
              <a:t>Embedding a JISC Survey in Canvas </a:t>
            </a:r>
          </a:p>
        </p:txBody>
      </p:sp>
      <p:sp>
        <p:nvSpPr>
          <p:cNvPr id="6" name="TextBox 5">
            <a:extLst>
              <a:ext uri="{FF2B5EF4-FFF2-40B4-BE49-F238E27FC236}">
                <a16:creationId xmlns:a16="http://schemas.microsoft.com/office/drawing/2014/main" id="{0E15B537-1D78-8C34-7DE0-5329001CE52E}"/>
              </a:ext>
            </a:extLst>
          </p:cNvPr>
          <p:cNvSpPr txBox="1"/>
          <p:nvPr/>
        </p:nvSpPr>
        <p:spPr>
          <a:xfrm>
            <a:off x="1551691" y="2393700"/>
            <a:ext cx="9088618" cy="3785652"/>
          </a:xfrm>
          <a:prstGeom prst="rect">
            <a:avLst/>
          </a:prstGeom>
          <a:noFill/>
        </p:spPr>
        <p:txBody>
          <a:bodyPr wrap="square">
            <a:spAutoFit/>
          </a:bodyPr>
          <a:lstStyle/>
          <a:p>
            <a:r>
              <a:rPr lang="en-GB" sz="2400" b="0" i="0" dirty="0">
                <a:solidFill>
                  <a:schemeClr val="tx2"/>
                </a:solidFill>
                <a:effectLst/>
                <a:latin typeface="+mj-lt"/>
              </a:rPr>
              <a:t>The guidance on </a:t>
            </a:r>
            <a:r>
              <a:rPr lang="en-GB" sz="2400" b="0" i="0" u="sng" dirty="0">
                <a:solidFill>
                  <a:srgbClr val="0973BA"/>
                </a:solidFill>
                <a:effectLst/>
                <a:latin typeface="+mj-lt"/>
                <a:hlinkClick r:id="rId2">
                  <a:extLst>
                    <a:ext uri="{A12FA001-AC4F-418D-AE19-62706E023703}">
                      <ahyp:hlinkClr xmlns:ahyp="http://schemas.microsoft.com/office/drawing/2018/hyperlinkcolor" val="tx"/>
                    </a:ext>
                  </a:extLst>
                </a:hlinkClick>
              </a:rPr>
              <a:t>embedding a JISC Online Survey in Canvas</a:t>
            </a:r>
            <a:r>
              <a:rPr lang="en-GB" sz="2400" b="0" i="0" dirty="0">
                <a:solidFill>
                  <a:srgbClr val="101343"/>
                </a:solidFill>
                <a:effectLst/>
                <a:latin typeface="+mj-lt"/>
              </a:rPr>
              <a:t> will support staff with surveys when the survey tool in WebLearn is </a:t>
            </a:r>
            <a:r>
              <a:rPr lang="en-GB" sz="2400" b="0" i="0" dirty="0">
                <a:effectLst/>
                <a:latin typeface="+mj-lt"/>
                <a:hlinkClick r:id="rId3">
                  <a:extLst>
                    <a:ext uri="{A12FA001-AC4F-418D-AE19-62706E023703}">
                      <ahyp:hlinkClr xmlns:ahyp="http://schemas.microsoft.com/office/drawing/2018/hyperlinkcolor" val="tx"/>
                    </a:ext>
                  </a:extLst>
                </a:hlinkClick>
              </a:rPr>
              <a:t>decommissioned in July 2022</a:t>
            </a:r>
            <a:r>
              <a:rPr lang="en-GB" sz="2400" b="0" i="0" dirty="0">
                <a:solidFill>
                  <a:srgbClr val="101343"/>
                </a:solidFill>
                <a:effectLst/>
                <a:latin typeface="+mj-lt"/>
              </a:rPr>
              <a:t>.  </a:t>
            </a:r>
          </a:p>
          <a:p>
            <a:endParaRPr lang="en-GB" sz="2400" b="0" i="0" dirty="0">
              <a:solidFill>
                <a:srgbClr val="101343"/>
              </a:solidFill>
              <a:effectLst/>
              <a:latin typeface="+mj-lt"/>
            </a:endParaRPr>
          </a:p>
          <a:p>
            <a:r>
              <a:rPr lang="en-GB" sz="2400" b="0" i="0" dirty="0">
                <a:solidFill>
                  <a:srgbClr val="101343"/>
                </a:solidFill>
                <a:effectLst/>
                <a:latin typeface="+mj-lt"/>
              </a:rPr>
              <a:t>The </a:t>
            </a:r>
            <a:r>
              <a:rPr lang="en-GB" sz="2400" u="sng" dirty="0">
                <a:latin typeface="+mj-lt"/>
                <a:hlinkClick r:id="rId4">
                  <a:extLst>
                    <a:ext uri="{A12FA001-AC4F-418D-AE19-62706E023703}">
                      <ahyp:hlinkClr xmlns:ahyp="http://schemas.microsoft.com/office/drawing/2018/hyperlinkcolor" val="tx"/>
                    </a:ext>
                  </a:extLst>
                </a:hlinkClick>
              </a:rPr>
              <a:t>Export Members</a:t>
            </a:r>
            <a:r>
              <a:rPr lang="en-GB" sz="2400" dirty="0">
                <a:latin typeface="+mj-lt"/>
              </a:rPr>
              <a:t> </a:t>
            </a:r>
            <a:r>
              <a:rPr lang="en-GB" sz="2400" b="0" i="0" dirty="0">
                <a:solidFill>
                  <a:srgbClr val="101343"/>
                </a:solidFill>
                <a:effectLst/>
                <a:latin typeface="+mj-lt"/>
              </a:rPr>
              <a:t>tool will export a CSV file of students enrolled in a Canvas course, </a:t>
            </a:r>
            <a:r>
              <a:rPr lang="en-GB" sz="2400" dirty="0">
                <a:solidFill>
                  <a:srgbClr val="101343"/>
                </a:solidFill>
                <a:latin typeface="+mj-lt"/>
              </a:rPr>
              <a:t>where they can then be imported </a:t>
            </a:r>
            <a:r>
              <a:rPr lang="en-GB" sz="2400" b="0" i="0" dirty="0">
                <a:solidFill>
                  <a:srgbClr val="101343"/>
                </a:solidFill>
                <a:effectLst/>
                <a:latin typeface="+mj-lt"/>
              </a:rPr>
              <a:t>into a JISC Online Survey. The Export Members tool is available to specific roles (e.g. Teacher, Course Administrator). Please note specific action may be </a:t>
            </a:r>
            <a:r>
              <a:rPr lang="en-GB" sz="2400" dirty="0">
                <a:solidFill>
                  <a:srgbClr val="101343"/>
                </a:solidFill>
                <a:latin typeface="+mj-lt"/>
              </a:rPr>
              <a:t>needed for s</a:t>
            </a:r>
            <a:r>
              <a:rPr lang="en-GB" sz="2400" b="0" i="0" dirty="0">
                <a:solidFill>
                  <a:srgbClr val="101343"/>
                </a:solidFill>
                <a:effectLst/>
                <a:latin typeface="+mj-lt"/>
              </a:rPr>
              <a:t>uspended students, or students who have not accepted the course invitation.</a:t>
            </a:r>
          </a:p>
        </p:txBody>
      </p:sp>
      <p:pic>
        <p:nvPicPr>
          <p:cNvPr id="4" name="Graphic 3" descr="Clipboard">
            <a:extLst>
              <a:ext uri="{FF2B5EF4-FFF2-40B4-BE49-F238E27FC236}">
                <a16:creationId xmlns:a16="http://schemas.microsoft.com/office/drawing/2014/main" id="{1F273113-5C8C-3D6D-9900-39B716EB28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061" y="604365"/>
            <a:ext cx="1000148" cy="1000148"/>
          </a:xfrm>
          <a:prstGeom prst="rect">
            <a:avLst/>
          </a:prstGeom>
        </p:spPr>
      </p:pic>
    </p:spTree>
    <p:extLst>
      <p:ext uri="{BB962C8B-B14F-4D97-AF65-F5344CB8AC3E}">
        <p14:creationId xmlns:p14="http://schemas.microsoft.com/office/powerpoint/2010/main" val="239328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09" y="577122"/>
            <a:ext cx="9088618" cy="1362113"/>
          </a:xfrm>
        </p:spPr>
        <p:txBody>
          <a:bodyPr>
            <a:normAutofit/>
          </a:bodyPr>
          <a:lstStyle/>
          <a:p>
            <a:r>
              <a:rPr lang="en-US" sz="4000" dirty="0"/>
              <a:t>Safeguarding for under-18s in Canvas</a:t>
            </a:r>
          </a:p>
        </p:txBody>
      </p:sp>
      <p:sp>
        <p:nvSpPr>
          <p:cNvPr id="6" name="TextBox 5">
            <a:extLst>
              <a:ext uri="{FF2B5EF4-FFF2-40B4-BE49-F238E27FC236}">
                <a16:creationId xmlns:a16="http://schemas.microsoft.com/office/drawing/2014/main" id="{0E15B537-1D78-8C34-7DE0-5329001CE52E}"/>
              </a:ext>
            </a:extLst>
          </p:cNvPr>
          <p:cNvSpPr txBox="1"/>
          <p:nvPr/>
        </p:nvSpPr>
        <p:spPr>
          <a:xfrm>
            <a:off x="1236005" y="2273957"/>
            <a:ext cx="9088618" cy="5262979"/>
          </a:xfrm>
          <a:prstGeom prst="rect">
            <a:avLst/>
          </a:prstGeom>
          <a:noFill/>
        </p:spPr>
        <p:txBody>
          <a:bodyPr wrap="square">
            <a:spAutoFit/>
          </a:bodyPr>
          <a:lstStyle/>
          <a:p>
            <a:r>
              <a:rPr lang="en-GB" sz="2400" dirty="0">
                <a:solidFill>
                  <a:srgbClr val="101343"/>
                </a:solidFill>
                <a:latin typeface="+mj-lt"/>
              </a:rPr>
              <a:t>New Canvas roles have been created which will provide increased safeguarding in Canvas. These are: </a:t>
            </a:r>
          </a:p>
          <a:p>
            <a:endParaRPr lang="en-GB" sz="2400" dirty="0">
              <a:solidFill>
                <a:srgbClr val="101343"/>
              </a:solidFill>
              <a:latin typeface="+mj-lt"/>
            </a:endParaRPr>
          </a:p>
          <a:p>
            <a:pPr marL="571500" indent="-342900" algn="l">
              <a:spcAft>
                <a:spcPts val="0"/>
              </a:spcAft>
              <a:buFont typeface="Arial" panose="020B0604020202020204" pitchFamily="34" charset="0"/>
              <a:buChar char="•"/>
            </a:pPr>
            <a:r>
              <a:rPr lang="en-GB" sz="2400" dirty="0">
                <a:solidFill>
                  <a:srgbClr val="101343"/>
                </a:solidFill>
                <a:latin typeface="+mj-lt"/>
              </a:rPr>
              <a:t>U18- student</a:t>
            </a:r>
          </a:p>
          <a:p>
            <a:pPr marL="571500" indent="-342900" algn="l">
              <a:spcAft>
                <a:spcPts val="0"/>
              </a:spcAft>
              <a:buFont typeface="Arial" panose="020B0604020202020204" pitchFamily="34" charset="0"/>
              <a:buChar char="•"/>
            </a:pPr>
            <a:r>
              <a:rPr lang="en-GB" sz="2400" dirty="0">
                <a:solidFill>
                  <a:srgbClr val="101343"/>
                </a:solidFill>
                <a:latin typeface="+mj-lt"/>
              </a:rPr>
              <a:t>U18-Teacher</a:t>
            </a:r>
          </a:p>
          <a:p>
            <a:pPr algn="l">
              <a:spcAft>
                <a:spcPts val="0"/>
              </a:spcAft>
            </a:pPr>
            <a:endParaRPr lang="en-GB" sz="2400" dirty="0">
              <a:solidFill>
                <a:srgbClr val="101343"/>
              </a:solidFill>
              <a:latin typeface="+mj-lt"/>
            </a:endParaRPr>
          </a:p>
          <a:p>
            <a:pPr algn="l">
              <a:spcAft>
                <a:spcPts val="0"/>
              </a:spcAft>
            </a:pPr>
            <a:r>
              <a:rPr lang="en-GB" sz="2400" dirty="0">
                <a:solidFill>
                  <a:srgbClr val="101343"/>
                </a:solidFill>
                <a:latin typeface="+mj-lt"/>
              </a:rPr>
              <a:t>The roles will be used in the context of summer schools, widening participation, or admissions where Canvas is used. They come with  with additional permissions for safeguarding, such as messaging to individual course members being prohibited, and students not being able to view the user list. Contact your Learning Technologist for more information. </a:t>
            </a:r>
          </a:p>
          <a:p>
            <a:br>
              <a:rPr lang="en-GB" sz="2400" dirty="0">
                <a:solidFill>
                  <a:srgbClr val="101343"/>
                </a:solidFill>
                <a:latin typeface="+mj-lt"/>
              </a:rPr>
            </a:br>
            <a:endParaRPr lang="en-GB" sz="2400" dirty="0">
              <a:solidFill>
                <a:srgbClr val="101343"/>
              </a:solidFill>
              <a:latin typeface="+mj-lt"/>
            </a:endParaRPr>
          </a:p>
        </p:txBody>
      </p:sp>
      <p:pic>
        <p:nvPicPr>
          <p:cNvPr id="4" name="Graphic 3" descr="Clipboard">
            <a:extLst>
              <a:ext uri="{FF2B5EF4-FFF2-40B4-BE49-F238E27FC236}">
                <a16:creationId xmlns:a16="http://schemas.microsoft.com/office/drawing/2014/main" id="{1F273113-5C8C-3D6D-9900-39B716EB28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061" y="604365"/>
            <a:ext cx="1000148" cy="1000148"/>
          </a:xfrm>
          <a:prstGeom prst="rect">
            <a:avLst/>
          </a:prstGeom>
        </p:spPr>
      </p:pic>
    </p:spTree>
    <p:extLst>
      <p:ext uri="{BB962C8B-B14F-4D97-AF65-F5344CB8AC3E}">
        <p14:creationId xmlns:p14="http://schemas.microsoft.com/office/powerpoint/2010/main" val="336274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6A538B-B098-B218-17A0-EF467593D3C4}"/>
              </a:ext>
              <a:ext uri="{C183D7F6-B498-43B3-948B-1728B52AA6E4}">
                <adec:decorative xmlns:adec="http://schemas.microsoft.com/office/drawing/2017/decorative" val="1"/>
              </a:ext>
            </a:extLst>
          </p:cNvPr>
          <p:cNvSpPr/>
          <p:nvPr/>
        </p:nvSpPr>
        <p:spPr>
          <a:xfrm>
            <a:off x="2623252" y="1960660"/>
            <a:ext cx="7487728" cy="3459193"/>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1343"/>
              </a:solidFill>
            </a:endParaRPr>
          </a:p>
        </p:txBody>
      </p:sp>
      <p:sp>
        <p:nvSpPr>
          <p:cNvPr id="2" name="Title 1">
            <a:extLst>
              <a:ext uri="{FF2B5EF4-FFF2-40B4-BE49-F238E27FC236}">
                <a16:creationId xmlns:a16="http://schemas.microsoft.com/office/drawing/2014/main" id="{240535CE-037D-9D4C-F27B-BBE83927EECC}"/>
              </a:ext>
            </a:extLst>
          </p:cNvPr>
          <p:cNvSpPr txBox="1">
            <a:spLocks/>
          </p:cNvSpPr>
          <p:nvPr/>
        </p:nvSpPr>
        <p:spPr>
          <a:xfrm>
            <a:off x="2536165" y="2904238"/>
            <a:ext cx="7487729" cy="1049524"/>
          </a:xfrm>
          <a:prstGeom prst="rect">
            <a:avLst/>
          </a:prstGeom>
        </p:spPr>
        <p:txBody>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en-US" sz="2800" dirty="0">
                <a:solidFill>
                  <a:schemeClr val="bg2"/>
                </a:solidFill>
                <a:latin typeface="Calibri heading"/>
              </a:rPr>
              <a:t>Questions or queries? </a:t>
            </a:r>
          </a:p>
          <a:p>
            <a:pPr algn="ctr"/>
            <a:r>
              <a:rPr lang="en-US" sz="2800" dirty="0">
                <a:solidFill>
                  <a:schemeClr val="bg2"/>
                </a:solidFill>
                <a:latin typeface="Calibri heading"/>
              </a:rPr>
              <a:t>Please contact your Learning Technologist or email the Centre for Teaching and Learning </a:t>
            </a:r>
          </a:p>
          <a:p>
            <a:pPr algn="ctr"/>
            <a:r>
              <a:rPr lang="en-US" sz="3600" dirty="0">
                <a:solidFill>
                  <a:schemeClr val="bg2"/>
                </a:solidFill>
                <a:latin typeface="Calibri heading"/>
                <a:hlinkClick r:id="rId2">
                  <a:extLst>
                    <a:ext uri="{A12FA001-AC4F-418D-AE19-62706E023703}">
                      <ahyp:hlinkClr xmlns:ahyp="http://schemas.microsoft.com/office/drawing/2018/hyperlinkcolor" val="tx"/>
                    </a:ext>
                  </a:extLst>
                </a:hlinkClick>
              </a:rPr>
              <a:t>contact@ctl.ox.ac.uk</a:t>
            </a:r>
            <a:r>
              <a:rPr lang="en-US" sz="2800" dirty="0">
                <a:solidFill>
                  <a:schemeClr val="bg2"/>
                </a:solidFill>
                <a:latin typeface="Calibri heading"/>
              </a:rPr>
              <a:t> </a:t>
            </a:r>
          </a:p>
          <a:p>
            <a:pPr algn="ctr"/>
            <a:endParaRPr lang="en-US" sz="2800" dirty="0">
              <a:solidFill>
                <a:schemeClr val="bg2"/>
              </a:solidFill>
            </a:endParaRP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184982" y="466343"/>
            <a:ext cx="9723810" cy="1362113"/>
          </a:xfrm>
        </p:spPr>
        <p:txBody>
          <a:bodyPr>
            <a:normAutofit/>
          </a:bodyPr>
          <a:lstStyle/>
          <a:p>
            <a:r>
              <a:rPr lang="en-US" sz="4000" dirty="0"/>
              <a:t>Delivering tools to support inclusive education  </a:t>
            </a:r>
          </a:p>
        </p:txBody>
      </p:sp>
      <p:sp>
        <p:nvSpPr>
          <p:cNvPr id="6" name="TextBox 5">
            <a:extLst>
              <a:ext uri="{FF2B5EF4-FFF2-40B4-BE49-F238E27FC236}">
                <a16:creationId xmlns:a16="http://schemas.microsoft.com/office/drawing/2014/main" id="{110AD047-5BA5-4A3B-CDAA-72C5D24D511F}"/>
              </a:ext>
            </a:extLst>
          </p:cNvPr>
          <p:cNvSpPr txBox="1"/>
          <p:nvPr/>
        </p:nvSpPr>
        <p:spPr>
          <a:xfrm>
            <a:off x="1184982" y="2047407"/>
            <a:ext cx="10305403" cy="4893647"/>
          </a:xfrm>
          <a:prstGeom prst="rect">
            <a:avLst/>
          </a:prstGeom>
          <a:noFill/>
        </p:spPr>
        <p:txBody>
          <a:bodyPr wrap="square">
            <a:spAutoFit/>
          </a:bodyPr>
          <a:lstStyle/>
          <a:p>
            <a:pPr algn="l"/>
            <a:r>
              <a:rPr lang="en-GB" sz="2400" b="0" i="0" dirty="0">
                <a:solidFill>
                  <a:srgbClr val="444444"/>
                </a:solidFill>
                <a:effectLst/>
                <a:latin typeface="Calibri heading"/>
              </a:rPr>
              <a:t>The purpose of the Inclusive Teaching Enhancements project was to design-in and enable inclusive teaching practice within Canvas and its associated tools, building on the progress made in promoting flexible and inclusive teaching practice across Oxford.</a:t>
            </a:r>
          </a:p>
          <a:p>
            <a:pPr algn="l"/>
            <a:endParaRPr lang="en-GB" sz="2400" dirty="0">
              <a:solidFill>
                <a:srgbClr val="444444"/>
              </a:solidFill>
              <a:latin typeface="Calibri heading"/>
            </a:endParaRPr>
          </a:p>
          <a:p>
            <a:pPr algn="l"/>
            <a:r>
              <a:rPr lang="en-GB" sz="2400" b="0" i="0" dirty="0">
                <a:solidFill>
                  <a:srgbClr val="444444"/>
                </a:solidFill>
                <a:effectLst/>
                <a:latin typeface="Calibri heading"/>
              </a:rPr>
              <a:t>Inclusive teaching involves recognising and minimising barriers that hinder students’ learning and participation, while acknowledging that students learn in different ways. Mor</a:t>
            </a:r>
            <a:r>
              <a:rPr lang="en-GB" sz="2400" dirty="0">
                <a:solidFill>
                  <a:srgbClr val="444444"/>
                </a:solidFill>
                <a:latin typeface="Calibri heading"/>
              </a:rPr>
              <a:t>e information about inclusive teaching is available on </a:t>
            </a:r>
            <a:r>
              <a:rPr lang="en-GB" sz="2400" b="0" i="0" dirty="0">
                <a:solidFill>
                  <a:srgbClr val="444444"/>
                </a:solidFill>
                <a:effectLst/>
                <a:latin typeface="Calibri heading"/>
              </a:rPr>
              <a:t>the </a:t>
            </a:r>
            <a:r>
              <a:rPr lang="en-GB" sz="2400" b="0" i="0" u="sng" dirty="0">
                <a:effectLst/>
                <a:latin typeface="Calibri heading"/>
                <a:hlinkClick r:id="rId2">
                  <a:extLst>
                    <a:ext uri="{A12FA001-AC4F-418D-AE19-62706E023703}">
                      <ahyp:hlinkClr xmlns:ahyp="http://schemas.microsoft.com/office/drawing/2018/hyperlinkcolor" val="tx"/>
                    </a:ext>
                  </a:extLst>
                </a:hlinkClick>
              </a:rPr>
              <a:t>Centre for Teaching and Learning website</a:t>
            </a:r>
            <a:r>
              <a:rPr lang="en-GB" sz="2400" b="0" i="0" dirty="0">
                <a:solidFill>
                  <a:srgbClr val="444444"/>
                </a:solidFill>
                <a:effectLst/>
                <a:latin typeface="Calibri heading"/>
              </a:rPr>
              <a:t>.</a:t>
            </a:r>
          </a:p>
          <a:p>
            <a:pPr algn="l"/>
            <a:endParaRPr lang="en-GB" sz="2400" dirty="0">
              <a:solidFill>
                <a:srgbClr val="444444"/>
              </a:solidFill>
              <a:latin typeface="Calibri heading"/>
            </a:endParaRPr>
          </a:p>
          <a:p>
            <a:pPr algn="l"/>
            <a:r>
              <a:rPr lang="en-GB" sz="2400" b="0" i="0" dirty="0">
                <a:solidFill>
                  <a:srgbClr val="444444"/>
                </a:solidFill>
                <a:effectLst/>
                <a:latin typeface="Calibri heading"/>
              </a:rPr>
              <a:t>This </a:t>
            </a:r>
            <a:r>
              <a:rPr lang="en-GB" sz="2400" dirty="0">
                <a:solidFill>
                  <a:srgbClr val="444444"/>
                </a:solidFill>
                <a:latin typeface="Calibri heading"/>
              </a:rPr>
              <a:t>slide pack brings together the </a:t>
            </a:r>
            <a:r>
              <a:rPr lang="en-GB" sz="2400" b="0" i="0" dirty="0">
                <a:solidFill>
                  <a:srgbClr val="444444"/>
                </a:solidFill>
                <a:effectLst/>
                <a:latin typeface="Calibri heading"/>
              </a:rPr>
              <a:t>key changes delivered over the lifetime of the Inclusive Teaching Enhancements project. We hope you find it useful. Please contact your Learning Technologist if you have any questions.  </a:t>
            </a:r>
          </a:p>
        </p:txBody>
      </p:sp>
      <p:pic>
        <p:nvPicPr>
          <p:cNvPr id="7" name="Graphic 6">
            <a:extLst>
              <a:ext uri="{FF2B5EF4-FFF2-40B4-BE49-F238E27FC236}">
                <a16:creationId xmlns:a16="http://schemas.microsoft.com/office/drawing/2014/main" id="{A2A7AB59-9E0D-F358-AD85-D0564E1355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00" y="674614"/>
            <a:ext cx="945570" cy="945570"/>
          </a:xfrm>
          <a:prstGeom prst="rect">
            <a:avLst/>
          </a:prstGeom>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184982" y="466343"/>
            <a:ext cx="9723810" cy="1362113"/>
          </a:xfrm>
        </p:spPr>
        <p:txBody>
          <a:bodyPr>
            <a:normAutofit/>
          </a:bodyPr>
          <a:lstStyle/>
          <a:p>
            <a:r>
              <a:rPr lang="en-US" sz="4000"/>
              <a:t>Manage Sections Tool </a:t>
            </a:r>
          </a:p>
        </p:txBody>
      </p:sp>
      <p:sp>
        <p:nvSpPr>
          <p:cNvPr id="6" name="TextBox 5">
            <a:extLst>
              <a:ext uri="{FF2B5EF4-FFF2-40B4-BE49-F238E27FC236}">
                <a16:creationId xmlns:a16="http://schemas.microsoft.com/office/drawing/2014/main" id="{110AD047-5BA5-4A3B-CDAA-72C5D24D511F}"/>
              </a:ext>
            </a:extLst>
          </p:cNvPr>
          <p:cNvSpPr txBox="1"/>
          <p:nvPr/>
        </p:nvSpPr>
        <p:spPr>
          <a:xfrm>
            <a:off x="1184982" y="2080064"/>
            <a:ext cx="10305403" cy="4524315"/>
          </a:xfrm>
          <a:prstGeom prst="rect">
            <a:avLst/>
          </a:prstGeom>
          <a:noFill/>
        </p:spPr>
        <p:txBody>
          <a:bodyPr wrap="square">
            <a:spAutoFit/>
          </a:bodyPr>
          <a:lstStyle/>
          <a:p>
            <a:r>
              <a:rPr lang="en-GB" sz="2400" b="0" i="0" dirty="0">
                <a:solidFill>
                  <a:srgbClr val="101343"/>
                </a:solidFill>
                <a:effectLst/>
                <a:latin typeface="+mj-lt"/>
              </a:rPr>
              <a:t>The </a:t>
            </a:r>
            <a:r>
              <a:rPr lang="en-GB" sz="2400" b="0" i="0" u="sng" dirty="0">
                <a:solidFill>
                  <a:srgbClr val="0973BA"/>
                </a:solidFill>
                <a:effectLst/>
                <a:latin typeface="+mj-lt"/>
                <a:hlinkClick r:id="rId2">
                  <a:extLst>
                    <a:ext uri="{A12FA001-AC4F-418D-AE19-62706E023703}">
                      <ahyp:hlinkClr xmlns:ahyp="http://schemas.microsoft.com/office/drawing/2018/hyperlinkcolor" val="tx"/>
                    </a:ext>
                  </a:extLst>
                </a:hlinkClick>
              </a:rPr>
              <a:t>Manage Sections</a:t>
            </a:r>
            <a:r>
              <a:rPr lang="en-GB" sz="2400" b="0" i="0" dirty="0">
                <a:solidFill>
                  <a:srgbClr val="0973BA"/>
                </a:solidFill>
                <a:effectLst/>
                <a:latin typeface="+mj-lt"/>
              </a:rPr>
              <a:t> </a:t>
            </a:r>
            <a:r>
              <a:rPr lang="en-GB" sz="2400" b="0" i="0" dirty="0">
                <a:solidFill>
                  <a:srgbClr val="101343"/>
                </a:solidFill>
                <a:effectLst/>
                <a:latin typeface="+mj-lt"/>
              </a:rPr>
              <a:t>tool has been designed to help users to manage section enrolment in Canvas more efficiently.</a:t>
            </a:r>
          </a:p>
          <a:p>
            <a:endParaRPr lang="en-GB" sz="2400" b="0" i="0" dirty="0">
              <a:solidFill>
                <a:srgbClr val="101343"/>
              </a:solidFill>
              <a:effectLst/>
              <a:latin typeface="+mj-lt"/>
            </a:endParaRPr>
          </a:p>
          <a:p>
            <a:r>
              <a:rPr lang="en-GB" sz="2400" b="0" i="0" dirty="0">
                <a:solidFill>
                  <a:srgbClr val="101343"/>
                </a:solidFill>
                <a:effectLst/>
                <a:latin typeface="+mj-lt"/>
              </a:rPr>
              <a:t>Users can see the list of course members and the list of members in each section.  Drag and drop functionality lets users quickly move course members into the relevant section(s) or remove them from a section. Protections are in place to prevent course members assigned to a section via the </a:t>
            </a:r>
            <a:r>
              <a:rPr lang="en-GB" sz="2400" b="0" i="0" u="sng" dirty="0">
                <a:solidFill>
                  <a:srgbClr val="0973BA"/>
                </a:solidFill>
                <a:effectLst/>
                <a:latin typeface="+mj-lt"/>
                <a:hlinkClick r:id="rId3">
                  <a:extLst>
                    <a:ext uri="{A12FA001-AC4F-418D-AE19-62706E023703}">
                      <ahyp:hlinkClr xmlns:ahyp="http://schemas.microsoft.com/office/drawing/2018/hyperlinkcolor" val="tx"/>
                    </a:ext>
                  </a:extLst>
                </a:hlinkClick>
              </a:rPr>
              <a:t>Oxford Groups (Group Enrolment) tool</a:t>
            </a:r>
            <a:r>
              <a:rPr lang="en-GB" sz="2400" b="0" i="0" dirty="0">
                <a:solidFill>
                  <a:srgbClr val="0973BA"/>
                </a:solidFill>
                <a:effectLst/>
                <a:latin typeface="+mj-lt"/>
              </a:rPr>
              <a:t> </a:t>
            </a:r>
            <a:r>
              <a:rPr lang="en-GB" sz="2400" b="0" i="0" dirty="0">
                <a:solidFill>
                  <a:srgbClr val="101343"/>
                </a:solidFill>
                <a:effectLst/>
                <a:latin typeface="+mj-lt"/>
              </a:rPr>
              <a:t>being removed from the relevant section.</a:t>
            </a:r>
          </a:p>
          <a:p>
            <a:endParaRPr lang="en-GB" sz="2400" b="0" i="0" dirty="0">
              <a:solidFill>
                <a:srgbClr val="101343"/>
              </a:solidFill>
              <a:effectLst/>
              <a:latin typeface="+mj-lt"/>
            </a:endParaRPr>
          </a:p>
          <a:p>
            <a:r>
              <a:rPr lang="en-GB" sz="2400" b="0" i="0" dirty="0">
                <a:solidFill>
                  <a:srgbClr val="101343"/>
                </a:solidFill>
                <a:effectLst/>
                <a:latin typeface="+mj-lt"/>
              </a:rPr>
              <a:t>Staff interested in sections will also find the </a:t>
            </a:r>
            <a:r>
              <a:rPr lang="en-GB" sz="2400" b="0" i="0" u="sng" dirty="0">
                <a:solidFill>
                  <a:srgbClr val="0973BA"/>
                </a:solidFill>
                <a:effectLst/>
                <a:latin typeface="+mj-lt"/>
                <a:hlinkClick r:id="rId4">
                  <a:extLst>
                    <a:ext uri="{A12FA001-AC4F-418D-AE19-62706E023703}">
                      <ahyp:hlinkClr xmlns:ahyp="http://schemas.microsoft.com/office/drawing/2018/hyperlinkcolor" val="tx"/>
                    </a:ext>
                  </a:extLst>
                </a:hlinkClick>
              </a:rPr>
              <a:t>guidance on Groups</a:t>
            </a:r>
            <a:r>
              <a:rPr lang="en-GB" sz="2400" b="0" i="0" dirty="0">
                <a:solidFill>
                  <a:srgbClr val="0973BA"/>
                </a:solidFill>
                <a:effectLst/>
                <a:latin typeface="+mj-lt"/>
              </a:rPr>
              <a:t> </a:t>
            </a:r>
            <a:r>
              <a:rPr lang="en-GB" sz="2400" b="0" i="0" dirty="0">
                <a:solidFill>
                  <a:srgbClr val="101343"/>
                </a:solidFill>
                <a:effectLst/>
                <a:latin typeface="+mj-lt"/>
              </a:rPr>
              <a:t>helpful.</a:t>
            </a:r>
          </a:p>
          <a:p>
            <a:r>
              <a:rPr lang="en-GB" sz="2400" b="0" i="0" dirty="0">
                <a:solidFill>
                  <a:srgbClr val="101343"/>
                </a:solidFill>
                <a:effectLst/>
                <a:latin typeface="+mj-lt"/>
              </a:rPr>
              <a:t>The  functionality is available to users who have access to Canvas functionality to manage section enrolments in the People page.</a:t>
            </a:r>
            <a:endParaRPr lang="en-US" sz="2400" dirty="0">
              <a:solidFill>
                <a:srgbClr val="101343"/>
              </a:solidFill>
              <a:latin typeface="+mj-lt"/>
            </a:endParaRPr>
          </a:p>
        </p:txBody>
      </p:sp>
      <p:pic>
        <p:nvPicPr>
          <p:cNvPr id="7" name="Graphic 6">
            <a:extLst>
              <a:ext uri="{FF2B5EF4-FFF2-40B4-BE49-F238E27FC236}">
                <a16:creationId xmlns:a16="http://schemas.microsoft.com/office/drawing/2014/main" id="{A2A7AB59-9E0D-F358-AD85-D0564E1355B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600" y="674614"/>
            <a:ext cx="945570" cy="945570"/>
          </a:xfrm>
          <a:prstGeom prst="rect">
            <a:avLst/>
          </a:prstGeom>
        </p:spPr>
      </p:pic>
    </p:spTree>
    <p:extLst>
      <p:ext uri="{BB962C8B-B14F-4D97-AF65-F5344CB8AC3E}">
        <p14:creationId xmlns:p14="http://schemas.microsoft.com/office/powerpoint/2010/main" val="12103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583" y="668787"/>
            <a:ext cx="8882734" cy="1362113"/>
          </a:xfrm>
        </p:spPr>
        <p:txBody>
          <a:bodyPr>
            <a:normAutofit/>
          </a:bodyPr>
          <a:lstStyle/>
          <a:p>
            <a:r>
              <a:rPr lang="en-US" sz="4000" dirty="0"/>
              <a:t>Inclusive courses by design </a:t>
            </a:r>
          </a:p>
        </p:txBody>
      </p:sp>
      <p:sp>
        <p:nvSpPr>
          <p:cNvPr id="10" name="TextBox 9">
            <a:extLst>
              <a:ext uri="{FF2B5EF4-FFF2-40B4-BE49-F238E27FC236}">
                <a16:creationId xmlns:a16="http://schemas.microsoft.com/office/drawing/2014/main" id="{1DEC71A9-429F-9368-7147-105B6727519C}"/>
              </a:ext>
            </a:extLst>
          </p:cNvPr>
          <p:cNvSpPr txBox="1"/>
          <p:nvPr/>
        </p:nvSpPr>
        <p:spPr>
          <a:xfrm>
            <a:off x="1166087" y="2030900"/>
            <a:ext cx="8139885" cy="3416320"/>
          </a:xfrm>
          <a:prstGeom prst="rect">
            <a:avLst/>
          </a:prstGeom>
          <a:noFill/>
        </p:spPr>
        <p:txBody>
          <a:bodyPr wrap="square">
            <a:spAutoFit/>
          </a:bodyPr>
          <a:lstStyle/>
          <a:p>
            <a:r>
              <a:rPr lang="en-GB" sz="2400" dirty="0">
                <a:latin typeface="+mj-lt"/>
                <a:hlinkClick r:id="rId2">
                  <a:extLst>
                    <a:ext uri="{A12FA001-AC4F-418D-AE19-62706E023703}">
                      <ahyp:hlinkClr xmlns:ahyp="http://schemas.microsoft.com/office/drawing/2018/hyperlinkcolor" val="tx"/>
                    </a:ext>
                  </a:extLst>
                </a:hlinkClick>
              </a:rPr>
              <a:t>Extensive resources</a:t>
            </a:r>
            <a:r>
              <a:rPr lang="en-GB" sz="2400" dirty="0">
                <a:solidFill>
                  <a:srgbClr val="101343"/>
                </a:solidFill>
                <a:latin typeface="+mj-lt"/>
              </a:rPr>
              <a:t> are available for staff planning an </a:t>
            </a:r>
            <a:r>
              <a:rPr lang="en-GB" sz="2400" b="0" i="0" dirty="0">
                <a:solidFill>
                  <a:srgbClr val="101343"/>
                </a:solidFill>
                <a:effectLst/>
                <a:latin typeface="+mj-lt"/>
              </a:rPr>
              <a:t>inclusive teaching course in Canvas, including a </a:t>
            </a:r>
            <a:r>
              <a:rPr lang="en-GB" sz="2400" b="0" i="0" u="sng" dirty="0">
                <a:solidFill>
                  <a:srgbClr val="0973BA"/>
                </a:solidFill>
                <a:effectLst/>
                <a:latin typeface="+mj-lt"/>
                <a:hlinkClick r:id="rId3">
                  <a:extLst>
                    <a:ext uri="{A12FA001-AC4F-418D-AE19-62706E023703}">
                      <ahyp:hlinkClr xmlns:ahyp="http://schemas.microsoft.com/office/drawing/2018/hyperlinkcolor" val="tx"/>
                    </a:ext>
                  </a:extLst>
                </a:hlinkClick>
              </a:rPr>
              <a:t>Course pre-launch checklist</a:t>
            </a:r>
            <a:r>
              <a:rPr lang="en-GB" sz="2400" b="0" i="0" dirty="0">
                <a:solidFill>
                  <a:srgbClr val="101343"/>
                </a:solidFill>
                <a:effectLst/>
                <a:latin typeface="+mj-lt"/>
              </a:rPr>
              <a:t>.</a:t>
            </a:r>
          </a:p>
          <a:p>
            <a:endParaRPr lang="en-GB" sz="2400" dirty="0">
              <a:solidFill>
                <a:srgbClr val="101343"/>
              </a:solidFill>
              <a:latin typeface="+mj-lt"/>
            </a:endParaRPr>
          </a:p>
          <a:p>
            <a:r>
              <a:rPr lang="en-GB" sz="2400" dirty="0">
                <a:solidFill>
                  <a:srgbClr val="101343"/>
                </a:solidFill>
                <a:latin typeface="+mj-lt"/>
              </a:rPr>
              <a:t>These resources have been designed to </a:t>
            </a:r>
            <a:r>
              <a:rPr lang="en-GB" sz="2400" b="0" i="0" dirty="0">
                <a:solidFill>
                  <a:srgbClr val="101343"/>
                </a:solidFill>
                <a:effectLst/>
                <a:latin typeface="+mj-lt"/>
              </a:rPr>
              <a:t>support academics and administrators by taking the guesswork out of ensuring that Canvas courses meet important inclusivity criteria. Speak to your Learning Technologist if you need additional advice. </a:t>
            </a:r>
          </a:p>
          <a:p>
            <a:endParaRPr lang="en-US" sz="2400" dirty="0">
              <a:solidFill>
                <a:srgbClr val="101343"/>
              </a:solidFill>
              <a:latin typeface="+mj-lt"/>
            </a:endParaRPr>
          </a:p>
        </p:txBody>
      </p:sp>
      <p:pic>
        <p:nvPicPr>
          <p:cNvPr id="11" name="Graphic 10">
            <a:extLst>
              <a:ext uri="{FF2B5EF4-FFF2-40B4-BE49-F238E27FC236}">
                <a16:creationId xmlns:a16="http://schemas.microsoft.com/office/drawing/2014/main" id="{A59D0F88-3741-8435-FF4C-DE64FDFC11D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3117" y="539237"/>
            <a:ext cx="1216324" cy="1216324"/>
          </a:xfrm>
          <a:prstGeom prst="rect">
            <a:avLst/>
          </a:prstGeom>
        </p:spPr>
      </p:pic>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608" y="550738"/>
            <a:ext cx="9338783" cy="1362113"/>
          </a:xfrm>
        </p:spPr>
        <p:txBody>
          <a:bodyPr>
            <a:normAutofit/>
          </a:bodyPr>
          <a:lstStyle/>
          <a:p>
            <a:r>
              <a:rPr lang="en-US" sz="4000" dirty="0"/>
              <a:t>Canvas Course Templates </a:t>
            </a:r>
          </a:p>
        </p:txBody>
      </p:sp>
      <p:sp>
        <p:nvSpPr>
          <p:cNvPr id="10" name="TextBox 9">
            <a:extLst>
              <a:ext uri="{FF2B5EF4-FFF2-40B4-BE49-F238E27FC236}">
                <a16:creationId xmlns:a16="http://schemas.microsoft.com/office/drawing/2014/main" id="{92BF6984-A644-CE22-61E3-AB44C4BF5EA1}"/>
              </a:ext>
            </a:extLst>
          </p:cNvPr>
          <p:cNvSpPr txBox="1"/>
          <p:nvPr/>
        </p:nvSpPr>
        <p:spPr>
          <a:xfrm>
            <a:off x="1244373" y="2236673"/>
            <a:ext cx="9172827" cy="4154984"/>
          </a:xfrm>
          <a:prstGeom prst="rect">
            <a:avLst/>
          </a:prstGeom>
          <a:noFill/>
        </p:spPr>
        <p:txBody>
          <a:bodyPr wrap="square">
            <a:spAutoFit/>
          </a:bodyPr>
          <a:lstStyle/>
          <a:p>
            <a:r>
              <a:rPr lang="en-GB" sz="2400" b="0" i="0" dirty="0">
                <a:solidFill>
                  <a:srgbClr val="101343"/>
                </a:solidFill>
                <a:effectLst/>
                <a:latin typeface="+mj-lt"/>
              </a:rPr>
              <a:t>Several custom-made templates have been created for use in Canvas courses. </a:t>
            </a:r>
          </a:p>
          <a:p>
            <a:endParaRPr lang="en-GB" sz="2400" b="0" i="0" dirty="0">
              <a:solidFill>
                <a:srgbClr val="101343"/>
              </a:solidFill>
              <a:effectLst/>
              <a:latin typeface="+mj-lt"/>
            </a:endParaRPr>
          </a:p>
          <a:p>
            <a:r>
              <a:rPr lang="en-GB" sz="2400" b="0" i="0" dirty="0">
                <a:solidFill>
                  <a:srgbClr val="101343"/>
                </a:solidFill>
                <a:effectLst/>
                <a:latin typeface="+mj-lt"/>
              </a:rPr>
              <a:t>Templates simplify course creation and deliver a consistent student experience, offering a standardised format that can be customised to suit the needs of individual departments and courses.</a:t>
            </a:r>
          </a:p>
          <a:p>
            <a:endParaRPr lang="en-GB" sz="2400" b="0" i="0" dirty="0">
              <a:solidFill>
                <a:srgbClr val="101343"/>
              </a:solidFill>
              <a:effectLst/>
              <a:latin typeface="+mj-lt"/>
            </a:endParaRPr>
          </a:p>
          <a:p>
            <a:r>
              <a:rPr lang="en-GB" sz="2400" b="0" i="0" dirty="0">
                <a:solidFill>
                  <a:srgbClr val="101343"/>
                </a:solidFill>
                <a:effectLst/>
                <a:latin typeface="+mj-lt"/>
              </a:rPr>
              <a:t>They also include recommendations on accessibility and inclusive teaching, </a:t>
            </a:r>
            <a:r>
              <a:rPr lang="en-GB" sz="2400" dirty="0">
                <a:solidFill>
                  <a:srgbClr val="101343"/>
                </a:solidFill>
                <a:latin typeface="+mj-lt"/>
              </a:rPr>
              <a:t>such as </a:t>
            </a:r>
            <a:r>
              <a:rPr lang="en-GB" sz="2400" b="0" i="0" dirty="0">
                <a:solidFill>
                  <a:srgbClr val="101343"/>
                </a:solidFill>
                <a:effectLst/>
                <a:latin typeface="+mj-lt"/>
              </a:rPr>
              <a:t>suggested teaching and learning activities.</a:t>
            </a:r>
          </a:p>
          <a:p>
            <a:endParaRPr lang="en-GB" sz="2400" b="0" i="0" dirty="0">
              <a:solidFill>
                <a:srgbClr val="101343"/>
              </a:solidFill>
              <a:effectLst/>
              <a:latin typeface="+mj-lt"/>
            </a:endParaRPr>
          </a:p>
          <a:p>
            <a:r>
              <a:rPr lang="en-GB" sz="2400" b="0" i="0" dirty="0">
                <a:solidFill>
                  <a:srgbClr val="101343"/>
                </a:solidFill>
                <a:effectLst/>
                <a:latin typeface="+mj-lt"/>
              </a:rPr>
              <a:t>Please visit the </a:t>
            </a:r>
            <a:r>
              <a:rPr lang="en-GB" sz="2400" b="0" i="0" u="sng" dirty="0">
                <a:solidFill>
                  <a:srgbClr val="0973BA"/>
                </a:solidFill>
                <a:effectLst/>
                <a:latin typeface="+mj-lt"/>
                <a:hlinkClick r:id="rId2">
                  <a:extLst>
                    <a:ext uri="{A12FA001-AC4F-418D-AE19-62706E023703}">
                      <ahyp:hlinkClr xmlns:ahyp="http://schemas.microsoft.com/office/drawing/2018/hyperlinkcolor" val="tx"/>
                    </a:ext>
                  </a:extLst>
                </a:hlinkClick>
              </a:rPr>
              <a:t>Canvas templates at Oxford</a:t>
            </a:r>
            <a:r>
              <a:rPr lang="en-GB" sz="2400" b="0" i="0" dirty="0">
                <a:solidFill>
                  <a:srgbClr val="0973BA"/>
                </a:solidFill>
                <a:effectLst/>
                <a:latin typeface="+mj-lt"/>
              </a:rPr>
              <a:t> </a:t>
            </a:r>
            <a:r>
              <a:rPr lang="en-GB" sz="2400" dirty="0">
                <a:solidFill>
                  <a:srgbClr val="101343"/>
                </a:solidFill>
                <a:latin typeface="+mj-lt"/>
              </a:rPr>
              <a:t>guidance to find </a:t>
            </a:r>
            <a:r>
              <a:rPr lang="en-GB" sz="2400" b="0" i="0" dirty="0">
                <a:solidFill>
                  <a:srgbClr val="101343"/>
                </a:solidFill>
                <a:effectLst/>
                <a:latin typeface="+mj-lt"/>
              </a:rPr>
              <a:t>out more. </a:t>
            </a:r>
            <a:endParaRPr lang="en-US" sz="2400" dirty="0">
              <a:solidFill>
                <a:srgbClr val="101343"/>
              </a:solidFill>
              <a:latin typeface="+mj-lt"/>
            </a:endParaRPr>
          </a:p>
        </p:txBody>
      </p:sp>
      <p:pic>
        <p:nvPicPr>
          <p:cNvPr id="11" name="Graphic 10">
            <a:extLst>
              <a:ext uri="{FF2B5EF4-FFF2-40B4-BE49-F238E27FC236}">
                <a16:creationId xmlns:a16="http://schemas.microsoft.com/office/drawing/2014/main" id="{6CABC5ED-78F8-E871-3A28-6FCA39F734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9887" y="635134"/>
            <a:ext cx="1193322" cy="1193322"/>
          </a:xfrm>
          <a:prstGeom prst="rect">
            <a:avLst/>
          </a:prstGeom>
        </p:spPr>
      </p:pic>
      <p:pic>
        <p:nvPicPr>
          <p:cNvPr id="6" name="Graphic 5" descr="Pencil">
            <a:extLst>
              <a:ext uri="{FF2B5EF4-FFF2-40B4-BE49-F238E27FC236}">
                <a16:creationId xmlns:a16="http://schemas.microsoft.com/office/drawing/2014/main" id="{7F5AD9A7-CB5D-0A9E-4A0D-8BCC01E67B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160" y="654353"/>
            <a:ext cx="530427" cy="530427"/>
          </a:xfrm>
          <a:prstGeom prst="rect">
            <a:avLst/>
          </a:prstGeom>
        </p:spPr>
      </p:pic>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453" y="505039"/>
            <a:ext cx="7070498" cy="1362113"/>
          </a:xfrm>
        </p:spPr>
        <p:txBody>
          <a:bodyPr>
            <a:normAutofit/>
          </a:bodyPr>
          <a:lstStyle/>
          <a:p>
            <a:r>
              <a:rPr lang="en-US" sz="4000" dirty="0"/>
              <a:t>Improvements to the Canvas Calendar for staff and students </a:t>
            </a:r>
          </a:p>
        </p:txBody>
      </p:sp>
      <p:sp>
        <p:nvSpPr>
          <p:cNvPr id="7" name="TextBox 6">
            <a:extLst>
              <a:ext uri="{FF2B5EF4-FFF2-40B4-BE49-F238E27FC236}">
                <a16:creationId xmlns:a16="http://schemas.microsoft.com/office/drawing/2014/main" id="{E678DB8E-036B-C67E-D36D-36AA41FEB6A3}"/>
              </a:ext>
            </a:extLst>
          </p:cNvPr>
          <p:cNvSpPr txBox="1"/>
          <p:nvPr/>
        </p:nvSpPr>
        <p:spPr>
          <a:xfrm>
            <a:off x="1046671" y="1986895"/>
            <a:ext cx="11145329" cy="4524315"/>
          </a:xfrm>
          <a:prstGeom prst="rect">
            <a:avLst/>
          </a:prstGeom>
          <a:noFill/>
        </p:spPr>
        <p:txBody>
          <a:bodyPr wrap="square">
            <a:spAutoFit/>
          </a:bodyPr>
          <a:lstStyle/>
          <a:p>
            <a:r>
              <a:rPr lang="en-GB" sz="2400" b="0" i="0" dirty="0">
                <a:solidFill>
                  <a:srgbClr val="101343"/>
                </a:solidFill>
                <a:effectLst/>
                <a:latin typeface="+mj-lt"/>
              </a:rPr>
              <a:t>The new calendar sync tool can be used to export your Canvas course calendar(s) into another calendar (e.g., Google or Outlook), integrating ‘due dates’ and other events into any calendar used regularly.</a:t>
            </a:r>
          </a:p>
          <a:p>
            <a:endParaRPr lang="en-GB" sz="2400" b="0" i="0" dirty="0">
              <a:solidFill>
                <a:srgbClr val="101343"/>
              </a:solidFill>
              <a:effectLst/>
              <a:latin typeface="+mj-lt"/>
            </a:endParaRPr>
          </a:p>
          <a:p>
            <a:r>
              <a:rPr lang="en-GB" sz="2400" b="0" i="0" dirty="0">
                <a:solidFill>
                  <a:srgbClr val="101343"/>
                </a:solidFill>
                <a:effectLst/>
                <a:latin typeface="+mj-lt"/>
              </a:rPr>
              <a:t>You can also export your Canvas course calendar(s) to PDF or Word or copy it to Word and easily print or save your calendar events and share with others.</a:t>
            </a:r>
          </a:p>
          <a:p>
            <a:endParaRPr lang="en-GB" sz="2400" b="0" i="0" dirty="0">
              <a:solidFill>
                <a:srgbClr val="101343"/>
              </a:solidFill>
              <a:effectLst/>
              <a:latin typeface="+mj-lt"/>
            </a:endParaRPr>
          </a:p>
          <a:p>
            <a:r>
              <a:rPr lang="en-GB" sz="2400" b="0" i="0" dirty="0">
                <a:solidFill>
                  <a:srgbClr val="101343"/>
                </a:solidFill>
                <a:effectLst/>
                <a:latin typeface="+mj-lt"/>
              </a:rPr>
              <a:t>‘Oxford Terms and Dates’ will allow users to add the University term names and week numbers to their personal Canvas calendar, helping to keep better track of the academic year within the calendar itself. </a:t>
            </a:r>
          </a:p>
          <a:p>
            <a:endParaRPr lang="en-GB" sz="2400" b="0" i="0" dirty="0">
              <a:solidFill>
                <a:srgbClr val="101343"/>
              </a:solidFill>
              <a:effectLst/>
              <a:latin typeface="+mj-lt"/>
            </a:endParaRPr>
          </a:p>
          <a:p>
            <a:r>
              <a:rPr lang="en-GB" sz="2400" b="0" i="0" dirty="0">
                <a:solidFill>
                  <a:srgbClr val="101343"/>
                </a:solidFill>
                <a:effectLst/>
                <a:latin typeface="+mj-lt"/>
              </a:rPr>
              <a:t>Details of all the changes can be found in </a:t>
            </a:r>
            <a:r>
              <a:rPr lang="en-GB" sz="2400" u="sng" dirty="0">
                <a:solidFill>
                  <a:srgbClr val="0973BA"/>
                </a:solidFill>
                <a:latin typeface="+mj-lt"/>
              </a:rPr>
              <a:t>the calendar</a:t>
            </a:r>
            <a:r>
              <a:rPr lang="en-GB" sz="2400" dirty="0">
                <a:solidFill>
                  <a:srgbClr val="101343"/>
                </a:solidFill>
                <a:latin typeface="+mj-lt"/>
              </a:rPr>
              <a:t> Oxford Canvas guidance pages. </a:t>
            </a:r>
            <a:endParaRPr lang="en-US" sz="2400" dirty="0">
              <a:solidFill>
                <a:srgbClr val="101343"/>
              </a:solidFill>
              <a:latin typeface="+mj-lt"/>
            </a:endParaRPr>
          </a:p>
        </p:txBody>
      </p:sp>
      <p:pic>
        <p:nvPicPr>
          <p:cNvPr id="9" name="Graphic 8" descr="Daily calendar">
            <a:extLst>
              <a:ext uri="{FF2B5EF4-FFF2-40B4-BE49-F238E27FC236}">
                <a16:creationId xmlns:a16="http://schemas.microsoft.com/office/drawing/2014/main" id="{2D4487B5-5667-66F8-0726-1E7072E7FF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46790"/>
            <a:ext cx="1236453" cy="1236453"/>
          </a:xfrm>
          <a:prstGeom prst="rect">
            <a:avLst/>
          </a:prstGeom>
        </p:spPr>
      </p:pic>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Blackboard Ally  Accessible Content tool </a:t>
            </a:r>
            <a:endParaRPr lang="en-US" sz="4000" dirty="0"/>
          </a:p>
        </p:txBody>
      </p:sp>
      <p:sp>
        <p:nvSpPr>
          <p:cNvPr id="8" name="TextBox 7">
            <a:extLst>
              <a:ext uri="{FF2B5EF4-FFF2-40B4-BE49-F238E27FC236}">
                <a16:creationId xmlns:a16="http://schemas.microsoft.com/office/drawing/2014/main" id="{7E74158B-E1C8-7475-16A7-3BADCA0EB006}"/>
              </a:ext>
            </a:extLst>
          </p:cNvPr>
          <p:cNvSpPr txBox="1"/>
          <p:nvPr/>
        </p:nvSpPr>
        <p:spPr>
          <a:xfrm>
            <a:off x="659260" y="2307891"/>
            <a:ext cx="5091109" cy="378565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01343"/>
                </a:solidFill>
                <a:effectLst/>
                <a:latin typeface="+mj-lt"/>
              </a:rPr>
              <a:t>Blackboard Ally </a:t>
            </a:r>
            <a:r>
              <a:rPr kumimoji="0" lang="en-US" altLang="en-US" sz="2000" b="0" i="0" u="none" strike="noStrike" cap="none" normalizeH="0" baseline="0" dirty="0">
                <a:ln>
                  <a:noFill/>
                </a:ln>
                <a:solidFill>
                  <a:srgbClr val="101343"/>
                </a:solidFill>
                <a:effectLst/>
                <a:latin typeface="+mj-lt"/>
              </a:rPr>
              <a:t>helps increase the accessibility of pages and documents uploaded into the Canvas virtual learning environment.</a:t>
            </a:r>
            <a:endParaRPr kumimoji="0" lang="en-US" altLang="en-US" sz="2000" b="1" i="0" u="none" strike="noStrike" cap="none" normalizeH="0" baseline="0" dirty="0">
              <a:ln>
                <a:noFill/>
              </a:ln>
              <a:solidFill>
                <a:srgbClr val="101343"/>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101343"/>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000" dirty="0">
                <a:solidFill>
                  <a:srgbClr val="0973BA"/>
                </a:solidFill>
                <a:latin typeface="+mj-lt"/>
                <a:hlinkClick r:id="rId2">
                  <a:extLst>
                    <a:ext uri="{A12FA001-AC4F-418D-AE19-62706E023703}">
                      <ahyp:hlinkClr xmlns:ahyp="http://schemas.microsoft.com/office/drawing/2018/hyperlinkcolor" val="tx"/>
                    </a:ext>
                  </a:extLst>
                </a:hlinkClick>
              </a:rPr>
              <a:t>Students can download</a:t>
            </a:r>
            <a:r>
              <a:rPr lang="en-US" altLang="en-US" sz="2000" dirty="0">
                <a:solidFill>
                  <a:srgbClr val="101343"/>
                </a:solidFill>
                <a:latin typeface="+mj-lt"/>
              </a:rPr>
              <a:t> </a:t>
            </a:r>
            <a:r>
              <a:rPr kumimoji="0" lang="en-US" altLang="en-US" sz="2000" b="0" i="0" u="none" strike="noStrike" cap="none" normalizeH="0" baseline="0" dirty="0">
                <a:ln>
                  <a:noFill/>
                </a:ln>
                <a:solidFill>
                  <a:srgbClr val="101343"/>
                </a:solidFill>
                <a:effectLst/>
                <a:latin typeface="+mj-lt"/>
              </a:rPr>
              <a:t>any Canvas document or Page in an alternative format without having to ask for additional assistance. This includes: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101343"/>
              </a:solidFill>
              <a:effectLst/>
              <a:latin typeface="+mj-lt"/>
            </a:endParaRPr>
          </a:p>
          <a:p>
            <a:pPr marL="457200" marR="0" lvl="0" indent="-457200" algn="just" defTabSz="914400" rtl="0" eaLnBrk="0" fontAlgn="base" latinLnBrk="0" hangingPunct="0">
              <a:lnSpc>
                <a:spcPct val="100000"/>
              </a:lnSpc>
              <a:spcBef>
                <a:spcPct val="0"/>
              </a:spcBef>
              <a:spcAft>
                <a:spcPct val="0"/>
              </a:spcAft>
              <a:buClrTx/>
              <a:buSzPct val="120000"/>
              <a:buBlip>
                <a:blip r:embed="rId3"/>
              </a:buBlip>
              <a:tabLst/>
            </a:pPr>
            <a:r>
              <a:rPr kumimoji="0" lang="en-US" altLang="en-US" sz="2000" b="0" i="0" u="none" strike="noStrike" cap="none" normalizeH="0" baseline="0" dirty="0">
                <a:ln>
                  <a:noFill/>
                </a:ln>
                <a:solidFill>
                  <a:srgbClr val="0973BA"/>
                </a:solidFill>
                <a:effectLst/>
                <a:latin typeface="+mj-lt"/>
              </a:rPr>
              <a:t>Word or PowerPoint as PDF</a:t>
            </a:r>
          </a:p>
          <a:p>
            <a:pPr marL="457200" marR="0" lvl="0" indent="-457200" algn="just" defTabSz="914400" rtl="0" eaLnBrk="0" fontAlgn="base" latinLnBrk="0" hangingPunct="0">
              <a:lnSpc>
                <a:spcPct val="100000"/>
              </a:lnSpc>
              <a:spcBef>
                <a:spcPct val="0"/>
              </a:spcBef>
              <a:spcAft>
                <a:spcPct val="0"/>
              </a:spcAft>
              <a:buClrTx/>
              <a:buSzPct val="120000"/>
              <a:buBlip>
                <a:blip r:embed="rId3"/>
              </a:buBlip>
              <a:tabLst/>
            </a:pPr>
            <a:r>
              <a:rPr kumimoji="0" lang="en-US" altLang="en-US" sz="2000" b="0" i="0" u="none" strike="noStrike" cap="none" normalizeH="0" baseline="0" dirty="0">
                <a:ln>
                  <a:noFill/>
                </a:ln>
                <a:solidFill>
                  <a:srgbClr val="0973BA"/>
                </a:solidFill>
                <a:effectLst/>
                <a:latin typeface="+mj-lt"/>
              </a:rPr>
              <a:t>Any file or page as audio</a:t>
            </a:r>
          </a:p>
          <a:p>
            <a:pPr marL="457200" marR="0" lvl="0" indent="-457200" algn="just" defTabSz="914400" rtl="0" eaLnBrk="0" fontAlgn="base" latinLnBrk="0" hangingPunct="0">
              <a:lnSpc>
                <a:spcPct val="100000"/>
              </a:lnSpc>
              <a:spcBef>
                <a:spcPct val="0"/>
              </a:spcBef>
              <a:spcAft>
                <a:spcPct val="0"/>
              </a:spcAft>
              <a:buClrTx/>
              <a:buSzPct val="120000"/>
              <a:buBlip>
                <a:blip r:embed="rId3"/>
              </a:buBlip>
              <a:tabLst/>
            </a:pPr>
            <a:r>
              <a:rPr kumimoji="0" lang="en-US" altLang="en-US" sz="2000" b="0" i="0" u="none" strike="noStrike" cap="none" normalizeH="0" baseline="0" dirty="0">
                <a:ln>
                  <a:noFill/>
                </a:ln>
                <a:solidFill>
                  <a:srgbClr val="0973BA"/>
                </a:solidFill>
                <a:effectLst/>
                <a:latin typeface="+mj-lt"/>
              </a:rPr>
              <a:t>Any file or page as </a:t>
            </a:r>
            <a:r>
              <a:rPr kumimoji="0" lang="en-US" altLang="en-US" sz="2000" b="0" i="0" u="none" strike="noStrike" cap="none" normalizeH="0" baseline="0" dirty="0" err="1">
                <a:ln>
                  <a:noFill/>
                </a:ln>
                <a:solidFill>
                  <a:srgbClr val="0973BA"/>
                </a:solidFill>
                <a:effectLst/>
                <a:latin typeface="+mj-lt"/>
              </a:rPr>
              <a:t>ePub</a:t>
            </a:r>
            <a:r>
              <a:rPr kumimoji="0" lang="en-US" altLang="en-US" sz="2000" b="0" i="0" u="none" strike="noStrike" cap="none" normalizeH="0" baseline="0" dirty="0">
                <a:ln>
                  <a:noFill/>
                </a:ln>
                <a:solidFill>
                  <a:srgbClr val="0973BA"/>
                </a:solidFill>
                <a:effectLst/>
                <a:latin typeface="+mj-lt"/>
              </a:rPr>
              <a:t> for mobile reading</a:t>
            </a:r>
          </a:p>
          <a:p>
            <a:pPr marL="457200" marR="0" lvl="0" indent="-457200" algn="just" defTabSz="914400" rtl="0" eaLnBrk="0" fontAlgn="base" latinLnBrk="0" hangingPunct="0">
              <a:lnSpc>
                <a:spcPct val="100000"/>
              </a:lnSpc>
              <a:spcBef>
                <a:spcPct val="0"/>
              </a:spcBef>
              <a:spcAft>
                <a:spcPct val="0"/>
              </a:spcAft>
              <a:buClrTx/>
              <a:buSzPct val="120000"/>
              <a:buBlip>
                <a:blip r:embed="rId3"/>
              </a:buBlip>
              <a:tabLst/>
            </a:pPr>
            <a:r>
              <a:rPr kumimoji="0" lang="en-US" altLang="en-US" sz="2000" b="0" i="0" u="none" strike="noStrike" cap="none" normalizeH="0" baseline="0" dirty="0">
                <a:ln>
                  <a:noFill/>
                </a:ln>
                <a:solidFill>
                  <a:srgbClr val="0973BA"/>
                </a:solidFill>
                <a:effectLst/>
                <a:latin typeface="+mj-lt"/>
              </a:rPr>
              <a:t>Scanned PDF as OCRed</a:t>
            </a:r>
          </a:p>
        </p:txBody>
      </p:sp>
      <p:sp>
        <p:nvSpPr>
          <p:cNvPr id="10" name="TextBox 9">
            <a:extLst>
              <a:ext uri="{FF2B5EF4-FFF2-40B4-BE49-F238E27FC236}">
                <a16:creationId xmlns:a16="http://schemas.microsoft.com/office/drawing/2014/main" id="{AA375616-31CD-F7F9-945D-BAD600CDBDDA}"/>
              </a:ext>
            </a:extLst>
          </p:cNvPr>
          <p:cNvSpPr txBox="1"/>
          <p:nvPr/>
        </p:nvSpPr>
        <p:spPr>
          <a:xfrm>
            <a:off x="6439532" y="2294951"/>
            <a:ext cx="5093208" cy="4093428"/>
          </a:xfrm>
          <a:prstGeom prst="rect">
            <a:avLst/>
          </a:prstGeom>
          <a:noFill/>
        </p:spPr>
        <p:txBody>
          <a:bodyPr wrap="square">
            <a:spAutoFit/>
          </a:bodyPr>
          <a:lstStyle/>
          <a:p>
            <a:pPr lvl="0" algn="just"/>
            <a:r>
              <a:rPr lang="en-US" altLang="en-US" sz="2000" dirty="0">
                <a:solidFill>
                  <a:srgbClr val="0973BA"/>
                </a:solidFill>
                <a:latin typeface="+mj-lt"/>
                <a:hlinkClick r:id="rId4">
                  <a:extLst>
                    <a:ext uri="{A12FA001-AC4F-418D-AE19-62706E023703}">
                      <ahyp:hlinkClr xmlns:ahyp="http://schemas.microsoft.com/office/drawing/2018/hyperlinkcolor" val="tx"/>
                    </a:ext>
                  </a:extLst>
                </a:hlinkClick>
              </a:rPr>
              <a:t>Blackboard Ally gives staff</a:t>
            </a:r>
            <a:r>
              <a:rPr lang="en-US" altLang="en-US" sz="2000" dirty="0">
                <a:solidFill>
                  <a:srgbClr val="0973BA"/>
                </a:solidFill>
                <a:latin typeface="+mj-lt"/>
              </a:rPr>
              <a:t> </a:t>
            </a:r>
            <a:r>
              <a:rPr lang="en-US" altLang="en-US" sz="2000" dirty="0">
                <a:solidFill>
                  <a:srgbClr val="101343"/>
                </a:solidFill>
                <a:latin typeface="+mj-lt"/>
              </a:rPr>
              <a:t>feedback on how well files and pages in their courses comply with digital accessibility standards. It provides detailed step-by-step guidance on why a particular issue is a problem and how to fix it using common software tools.</a:t>
            </a:r>
          </a:p>
          <a:p>
            <a:pPr lvl="0" algn="just"/>
            <a:endParaRPr lang="en-US" altLang="en-US" sz="2000" dirty="0">
              <a:solidFill>
                <a:srgbClr val="101343"/>
              </a:solidFill>
              <a:latin typeface="+mj-lt"/>
            </a:endParaRPr>
          </a:p>
          <a:p>
            <a:pPr lvl="0" algn="just"/>
            <a:r>
              <a:rPr lang="en-US" altLang="en-US" sz="2000" dirty="0">
                <a:solidFill>
                  <a:srgbClr val="101343"/>
                </a:solidFill>
                <a:latin typeface="+mj-lt"/>
              </a:rPr>
              <a:t>Over time, the feedback can be used to gradually improve content in Canvas so that it becomes more accessible to all students without needing additional attention.</a:t>
            </a:r>
          </a:p>
          <a:p>
            <a:pPr lvl="0" algn="just"/>
            <a:endParaRPr lang="en-US" altLang="en-US" sz="2000" dirty="0">
              <a:solidFill>
                <a:srgbClr val="101343"/>
              </a:solidFill>
              <a:latin typeface="+mj-lt"/>
            </a:endParaRPr>
          </a:p>
          <a:p>
            <a:pPr lvl="0" algn="just"/>
            <a:endParaRPr kumimoji="0" lang="en-US" altLang="en-US" sz="2000" b="0" i="0" u="none" strike="noStrike" cap="none" normalizeH="0" baseline="0" dirty="0">
              <a:ln>
                <a:noFill/>
              </a:ln>
              <a:solidFill>
                <a:srgbClr val="101343"/>
              </a:solidFill>
              <a:effectLst/>
              <a:latin typeface="+mj-lt"/>
            </a:endParaRPr>
          </a:p>
        </p:txBody>
      </p:sp>
      <p:pic>
        <p:nvPicPr>
          <p:cNvPr id="15" name="Graphic 14" descr="Contract RTL">
            <a:extLst>
              <a:ext uri="{FF2B5EF4-FFF2-40B4-BE49-F238E27FC236}">
                <a16:creationId xmlns:a16="http://schemas.microsoft.com/office/drawing/2014/main" id="{5E62C83F-36DE-09FE-5325-CAEED0A49B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060" y="690199"/>
            <a:ext cx="914400" cy="914400"/>
          </a:xfrm>
          <a:prstGeom prst="rect">
            <a:avLst/>
          </a:prstGeom>
        </p:spPr>
      </p:pic>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48" y="568316"/>
            <a:ext cx="9203637" cy="1362113"/>
          </a:xfrm>
        </p:spPr>
        <p:txBody>
          <a:bodyPr>
            <a:normAutofit/>
          </a:bodyPr>
          <a:lstStyle/>
          <a:p>
            <a:r>
              <a:rPr lang="en-US" sz="4000" dirty="0"/>
              <a:t>Updates to Oxford Signup Tool </a:t>
            </a:r>
          </a:p>
        </p:txBody>
      </p:sp>
      <p:sp>
        <p:nvSpPr>
          <p:cNvPr id="6" name="TextBox 5">
            <a:extLst>
              <a:ext uri="{FF2B5EF4-FFF2-40B4-BE49-F238E27FC236}">
                <a16:creationId xmlns:a16="http://schemas.microsoft.com/office/drawing/2014/main" id="{7C8C21FF-E508-2AEE-5584-EE43FF6E0512}"/>
              </a:ext>
            </a:extLst>
          </p:cNvPr>
          <p:cNvSpPr txBox="1"/>
          <p:nvPr/>
        </p:nvSpPr>
        <p:spPr>
          <a:xfrm>
            <a:off x="1360848" y="2214863"/>
            <a:ext cx="8781690" cy="2677656"/>
          </a:xfrm>
          <a:prstGeom prst="rect">
            <a:avLst/>
          </a:prstGeom>
          <a:noFill/>
        </p:spPr>
        <p:txBody>
          <a:bodyPr wrap="square">
            <a:spAutoFit/>
          </a:bodyPr>
          <a:lstStyle/>
          <a:p>
            <a:pPr algn="just"/>
            <a:r>
              <a:rPr lang="en-GB" sz="2400" dirty="0">
                <a:solidFill>
                  <a:srgbClr val="101343"/>
                </a:solidFill>
                <a:latin typeface="+mj-lt"/>
              </a:rPr>
              <a:t>T</a:t>
            </a:r>
            <a:r>
              <a:rPr lang="en-GB" sz="2400" b="0" i="0" dirty="0">
                <a:solidFill>
                  <a:srgbClr val="101343"/>
                </a:solidFill>
                <a:effectLst/>
                <a:latin typeface="+mj-lt"/>
              </a:rPr>
              <a:t>he </a:t>
            </a:r>
            <a:r>
              <a:rPr lang="en-GB" sz="2400" b="0" i="0" dirty="0">
                <a:effectLst/>
                <a:latin typeface="+mj-lt"/>
                <a:hlinkClick r:id="rId3">
                  <a:extLst>
                    <a:ext uri="{A12FA001-AC4F-418D-AE19-62706E023703}">
                      <ahyp:hlinkClr xmlns:ahyp="http://schemas.microsoft.com/office/drawing/2018/hyperlinkcolor" val="tx"/>
                    </a:ext>
                  </a:extLst>
                </a:hlinkClick>
              </a:rPr>
              <a:t>Oxford Signup tool</a:t>
            </a:r>
            <a:r>
              <a:rPr lang="en-GB" sz="2400" b="0" i="0" dirty="0">
                <a:solidFill>
                  <a:srgbClr val="101343"/>
                </a:solidFill>
                <a:effectLst/>
                <a:latin typeface="+mj-lt"/>
              </a:rPr>
              <a:t> in Canvas has been improved based on user feedback.</a:t>
            </a:r>
          </a:p>
          <a:p>
            <a:pPr algn="just"/>
            <a:endParaRPr lang="en-GB" sz="2400" b="0" i="0" dirty="0">
              <a:solidFill>
                <a:srgbClr val="101343"/>
              </a:solidFill>
              <a:effectLst/>
              <a:latin typeface="+mj-lt"/>
            </a:endParaRPr>
          </a:p>
          <a:p>
            <a:pPr algn="just"/>
            <a:r>
              <a:rPr lang="en-GB" sz="2400" b="0" i="0" dirty="0">
                <a:solidFill>
                  <a:srgbClr val="101343"/>
                </a:solidFill>
                <a:effectLst/>
                <a:latin typeface="+mj-lt"/>
              </a:rPr>
              <a:t>Notifications, security and accessibility features have been improved, as has Canvas high contrast functionality.</a:t>
            </a:r>
          </a:p>
          <a:p>
            <a:pPr algn="just"/>
            <a:endParaRPr lang="en-GB" sz="2400" dirty="0">
              <a:solidFill>
                <a:srgbClr val="101343"/>
              </a:solidFill>
              <a:latin typeface="+mj-lt"/>
            </a:endParaRPr>
          </a:p>
          <a:p>
            <a:pPr algn="just"/>
            <a:r>
              <a:rPr lang="en-GB" sz="2400" b="0" i="0" dirty="0">
                <a:solidFill>
                  <a:srgbClr val="101343"/>
                </a:solidFill>
                <a:effectLst/>
                <a:latin typeface="+mj-lt"/>
              </a:rPr>
              <a:t>The tool </a:t>
            </a:r>
            <a:r>
              <a:rPr lang="en-GB" sz="2400" dirty="0">
                <a:solidFill>
                  <a:srgbClr val="101343"/>
                </a:solidFill>
                <a:latin typeface="+mj-lt"/>
              </a:rPr>
              <a:t>now </a:t>
            </a:r>
            <a:r>
              <a:rPr lang="en-GB" sz="2400" b="0" i="0" dirty="0">
                <a:solidFill>
                  <a:srgbClr val="101343"/>
                </a:solidFill>
                <a:effectLst/>
                <a:latin typeface="+mj-lt"/>
              </a:rPr>
              <a:t>works with Safari and the Canvas mobile student app.  </a:t>
            </a:r>
          </a:p>
        </p:txBody>
      </p:sp>
      <p:pic>
        <p:nvPicPr>
          <p:cNvPr id="5" name="Picture 2">
            <a:extLst>
              <a:ext uri="{FF2B5EF4-FFF2-40B4-BE49-F238E27FC236}">
                <a16:creationId xmlns:a16="http://schemas.microsoft.com/office/drawing/2014/main" id="{DA4B984C-6028-498A-95D4-71540E644E85}"/>
              </a:ext>
              <a:ext uri="{C183D7F6-B498-43B3-948B-1728B52AA6E4}">
                <adec:decorative xmlns:adec="http://schemas.microsoft.com/office/drawing/2017/decorative" val="1"/>
              </a:ext>
            </a:extLst>
          </p:cNvPr>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l="19246" t="23979" r="19967" b="22407"/>
          <a:stretch/>
        </p:blipFill>
        <p:spPr bwMode="auto">
          <a:xfrm>
            <a:off x="163902" y="509097"/>
            <a:ext cx="1196946" cy="113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644" y="466343"/>
            <a:ext cx="9261147" cy="1362113"/>
          </a:xfrm>
        </p:spPr>
        <p:txBody>
          <a:bodyPr>
            <a:normAutofit/>
          </a:bodyPr>
          <a:lstStyle/>
          <a:p>
            <a:r>
              <a:rPr lang="en-US" sz="4000" dirty="0"/>
              <a:t>Canvas Teams integration</a:t>
            </a:r>
          </a:p>
        </p:txBody>
      </p:sp>
      <p:sp>
        <p:nvSpPr>
          <p:cNvPr id="5" name="TextBox 4">
            <a:extLst>
              <a:ext uri="{FF2B5EF4-FFF2-40B4-BE49-F238E27FC236}">
                <a16:creationId xmlns:a16="http://schemas.microsoft.com/office/drawing/2014/main" id="{5042FC2F-E093-5084-CDE1-50BC1E2F7CDE}"/>
              </a:ext>
            </a:extLst>
          </p:cNvPr>
          <p:cNvSpPr txBox="1"/>
          <p:nvPr/>
        </p:nvSpPr>
        <p:spPr>
          <a:xfrm>
            <a:off x="1168877" y="1964353"/>
            <a:ext cx="10218679" cy="4893647"/>
          </a:xfrm>
          <a:prstGeom prst="rect">
            <a:avLst/>
          </a:prstGeom>
          <a:noFill/>
        </p:spPr>
        <p:txBody>
          <a:bodyPr wrap="square">
            <a:spAutoFit/>
          </a:bodyPr>
          <a:lstStyle/>
          <a:p>
            <a:r>
              <a:rPr lang="en-GB" sz="2400" b="0" i="0" dirty="0">
                <a:solidFill>
                  <a:srgbClr val="101343"/>
                </a:solidFill>
                <a:effectLst/>
                <a:latin typeface="+mj-lt"/>
              </a:rPr>
              <a:t>You can now create a Microsoft Teams Class with all the same users added </a:t>
            </a:r>
            <a:r>
              <a:rPr lang="en-GB" sz="2400" dirty="0">
                <a:solidFill>
                  <a:srgbClr val="101343"/>
                </a:solidFill>
                <a:latin typeface="+mj-lt"/>
              </a:rPr>
              <a:t>that </a:t>
            </a:r>
            <a:r>
              <a:rPr lang="en-GB" sz="2400" b="0" i="0" dirty="0">
                <a:solidFill>
                  <a:srgbClr val="101343"/>
                </a:solidFill>
                <a:effectLst/>
                <a:latin typeface="+mj-lt"/>
              </a:rPr>
              <a:t>are enrolled on your Canvas course.  </a:t>
            </a:r>
          </a:p>
          <a:p>
            <a:endParaRPr lang="en-GB" sz="2400" b="0" i="0" dirty="0">
              <a:solidFill>
                <a:srgbClr val="101343"/>
              </a:solidFill>
              <a:effectLst/>
              <a:latin typeface="+mj-lt"/>
            </a:endParaRPr>
          </a:p>
          <a:p>
            <a:r>
              <a:rPr lang="en-GB" sz="2400" b="0" i="0" dirty="0">
                <a:solidFill>
                  <a:srgbClr val="101343"/>
                </a:solidFill>
                <a:effectLst/>
                <a:latin typeface="+mj-lt"/>
              </a:rPr>
              <a:t>You can also schedule a Microsoft Teams meeting from inside your Canvas course, and automatically invite all the enrolled users. The Microsoft Teams meeting will then appear in the enrolled users calendars in Outlook and Teams. </a:t>
            </a:r>
          </a:p>
          <a:p>
            <a:endParaRPr lang="en-GB" sz="2400" b="0" i="0" dirty="0">
              <a:solidFill>
                <a:srgbClr val="101343"/>
              </a:solidFill>
              <a:effectLst/>
              <a:latin typeface="+mj-lt"/>
            </a:endParaRPr>
          </a:p>
          <a:p>
            <a:r>
              <a:rPr lang="en-GB" sz="2400" b="0" i="0" dirty="0">
                <a:solidFill>
                  <a:srgbClr val="101343"/>
                </a:solidFill>
                <a:effectLst/>
                <a:latin typeface="+mj-lt"/>
              </a:rPr>
              <a:t>Users can allocate students to breakout rooms, activate recording, use Whiteboards and survey software. Students can also locate chat information and other resources.   </a:t>
            </a:r>
          </a:p>
          <a:p>
            <a:endParaRPr lang="en-GB" sz="2400" b="0" i="0" dirty="0">
              <a:solidFill>
                <a:srgbClr val="101343"/>
              </a:solidFill>
              <a:effectLst/>
              <a:latin typeface="+mj-lt"/>
            </a:endParaRPr>
          </a:p>
          <a:p>
            <a:r>
              <a:rPr lang="en-GB" sz="2400" dirty="0">
                <a:solidFill>
                  <a:srgbClr val="101343"/>
                </a:solidFill>
                <a:latin typeface="+mj-lt"/>
              </a:rPr>
              <a:t>See</a:t>
            </a:r>
            <a:r>
              <a:rPr lang="en-GB" sz="2400" b="0" i="0" dirty="0">
                <a:solidFill>
                  <a:srgbClr val="101343"/>
                </a:solidFill>
                <a:effectLst/>
                <a:latin typeface="+mj-lt"/>
              </a:rPr>
              <a:t> the </a:t>
            </a:r>
            <a:r>
              <a:rPr lang="en-GB" sz="2400" b="0" i="0" u="sng" dirty="0">
                <a:solidFill>
                  <a:srgbClr val="0973BA"/>
                </a:solidFill>
                <a:effectLst/>
                <a:latin typeface="+mj-lt"/>
                <a:hlinkClick r:id="rId2">
                  <a:extLst>
                    <a:ext uri="{A12FA001-AC4F-418D-AE19-62706E023703}">
                      <ahyp:hlinkClr xmlns:ahyp="http://schemas.microsoft.com/office/drawing/2018/hyperlinkcolor" val="tx"/>
                    </a:ext>
                  </a:extLst>
                </a:hlinkClick>
              </a:rPr>
              <a:t>Microsoft Teams integration</a:t>
            </a:r>
            <a:r>
              <a:rPr lang="en-GB" sz="2400" b="0" i="0" dirty="0">
                <a:solidFill>
                  <a:srgbClr val="0973BA"/>
                </a:solidFill>
                <a:effectLst/>
                <a:latin typeface="+mj-lt"/>
              </a:rPr>
              <a:t> </a:t>
            </a:r>
            <a:r>
              <a:rPr lang="en-GB" sz="2400" b="0" i="0" dirty="0">
                <a:solidFill>
                  <a:srgbClr val="101343"/>
                </a:solidFill>
                <a:effectLst/>
                <a:latin typeface="+mj-lt"/>
              </a:rPr>
              <a:t>page in the Oxford Canvas guidance for more information.</a:t>
            </a:r>
          </a:p>
        </p:txBody>
      </p:sp>
      <p:pic>
        <p:nvPicPr>
          <p:cNvPr id="7" name="Graphic 6" descr="Cheers">
            <a:extLst>
              <a:ext uri="{FF2B5EF4-FFF2-40B4-BE49-F238E27FC236}">
                <a16:creationId xmlns:a16="http://schemas.microsoft.com/office/drawing/2014/main" id="{22001B89-F2E1-DD98-54D4-A4EC3CEA1F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049" y="583519"/>
            <a:ext cx="1127760" cy="1127760"/>
          </a:xfrm>
          <a:prstGeom prst="rect">
            <a:avLst/>
          </a:prstGeom>
        </p:spPr>
      </p:pic>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Custom 125">
      <a:dk1>
        <a:srgbClr val="0973BA"/>
      </a:dk1>
      <a:lt1>
        <a:srgbClr val="E5E6DA"/>
      </a:lt1>
      <a:dk2>
        <a:srgbClr val="101343"/>
      </a:dk2>
      <a:lt2>
        <a:srgbClr val="FFFFFF"/>
      </a:lt2>
      <a:accent1>
        <a:srgbClr val="F58428"/>
      </a:accent1>
      <a:accent2>
        <a:srgbClr val="49A666"/>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73249994E4AE4DBFA93632036C01CC" ma:contentTypeVersion="14" ma:contentTypeDescription="Create a new document." ma:contentTypeScope="" ma:versionID="ac02c7ad6f4de98cedf83f6aba39b743">
  <xsd:schema xmlns:xsd="http://www.w3.org/2001/XMLSchema" xmlns:xs="http://www.w3.org/2001/XMLSchema" xmlns:p="http://schemas.microsoft.com/office/2006/metadata/properties" xmlns:ns3="265ca854-4926-42a1-8373-14a33fcdc10d" xmlns:ns4="2495f15f-aa22-4ab9-8524-99774a18db0a" targetNamespace="http://schemas.microsoft.com/office/2006/metadata/properties" ma:root="true" ma:fieldsID="3dca8a6f2cb8e83bf768da7041ef6cad" ns3:_="" ns4:_="">
    <xsd:import namespace="265ca854-4926-42a1-8373-14a33fcdc10d"/>
    <xsd:import namespace="2495f15f-aa22-4ab9-8524-99774a18db0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5ca854-4926-42a1-8373-14a33fcdc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95f15f-aa22-4ab9-8524-99774a18db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A77D4B-38F4-4680-BF4D-898FF817E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5ca854-4926-42a1-8373-14a33fcdc10d"/>
    <ds:schemaRef ds:uri="2495f15f-aa22-4ab9-8524-99774a18db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3FF5DB-D2E8-409B-9EE8-FDD737EF586A}">
  <ds:schemaRefs>
    <ds:schemaRef ds:uri="http://schemas.microsoft.com/sharepoint/v3/contenttype/forms"/>
  </ds:schemaRefs>
</ds:datastoreItem>
</file>

<file path=customXml/itemProps3.xml><?xml version="1.0" encoding="utf-8"?>
<ds:datastoreItem xmlns:ds="http://schemas.openxmlformats.org/officeDocument/2006/customXml" ds:itemID="{DFCBA949-CA69-46A7-B09E-9805FB354543}">
  <ds:schemaRefs>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 ds:uri="265ca854-4926-42a1-8373-14a33fcdc10d"/>
    <ds:schemaRef ds:uri="http://purl.org/dc/dcmitype/"/>
    <ds:schemaRef ds:uri="http://purl.org/dc/elements/1.1/"/>
    <ds:schemaRef ds:uri="http://schemas.microsoft.com/office/infopath/2007/PartnerControls"/>
    <ds:schemaRef ds:uri="2495f15f-aa22-4ab9-8524-99774a18db0a"/>
  </ds:schemaRefs>
</ds:datastoreItem>
</file>

<file path=docProps/app.xml><?xml version="1.0" encoding="utf-8"?>
<Properties xmlns="http://schemas.openxmlformats.org/officeDocument/2006/extended-properties" xmlns:vt="http://schemas.openxmlformats.org/officeDocument/2006/docPropsVTypes">
  <Template>tf03462902_win32</Template>
  <TotalTime>3913</TotalTime>
  <Words>1186</Words>
  <Application>Microsoft Office PowerPoint</Application>
  <PresentationFormat>Widescreen</PresentationFormat>
  <Paragraphs>85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heading</vt:lpstr>
      <vt:lpstr>Wingdings</vt:lpstr>
      <vt:lpstr>Educational subjects 16x9</vt:lpstr>
      <vt:lpstr>INCLUSIVE TEACHING</vt:lpstr>
      <vt:lpstr>Delivering tools to support inclusive education  </vt:lpstr>
      <vt:lpstr>Manage Sections Tool </vt:lpstr>
      <vt:lpstr>Inclusive courses by design </vt:lpstr>
      <vt:lpstr>Canvas Course Templates </vt:lpstr>
      <vt:lpstr>Improvements to the Canvas Calendar for staff and students </vt:lpstr>
      <vt:lpstr>Blackboard Ally  Accessible Content tool </vt:lpstr>
      <vt:lpstr>Updates to Oxford Signup Tool </vt:lpstr>
      <vt:lpstr>Canvas Teams integration</vt:lpstr>
      <vt:lpstr>Selection of Course Templates at course creation stage </vt:lpstr>
      <vt:lpstr>Improvement to Signup Tool for students</vt:lpstr>
      <vt:lpstr>Embedding a JISC Survey in Canvas </vt:lpstr>
      <vt:lpstr>Safeguarding for under-18s in Canvas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TEACHING</dc:title>
  <dc:creator>Valerie Johnson</dc:creator>
  <cp:lastModifiedBy>Val Johnson</cp:lastModifiedBy>
  <cp:revision>35</cp:revision>
  <dcterms:created xsi:type="dcterms:W3CDTF">2022-06-17T17:49:58Z</dcterms:created>
  <dcterms:modified xsi:type="dcterms:W3CDTF">2022-06-29T12:33:03Z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0x0101006373249994E4AE4DBFA93632036C01CC</vt:lpwstr>
  </property>
</Properties>
</file>